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
  </p:notesMasterIdLst>
  <p:sldIdLst>
    <p:sldId id="256" r:id="rId2"/>
    <p:sldId id="259" r:id="rId3"/>
    <p:sldId id="264" r:id="rId4"/>
    <p:sldId id="266" r:id="rId5"/>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FF6938-2718-1E43-B424-4EEA13ABD1B8}">
          <p14:sldIdLst>
            <p14:sldId id="256"/>
            <p14:sldId id="259"/>
          </p14:sldIdLst>
        </p14:section>
        <p14:section name="Sheet 1 - Ideas" id="{F5E2FA24-866C-2346-B79E-126B6A9FE0E1}">
          <p14:sldIdLst>
            <p14:sldId id="264"/>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5200"/>
    <a:srgbClr val="FB9F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06"/>
    <p:restoredTop sz="94730"/>
  </p:normalViewPr>
  <p:slideViewPr>
    <p:cSldViewPr snapToGrid="0" snapToObjects="1">
      <p:cViewPr varScale="1">
        <p:scale>
          <a:sx n="94" d="100"/>
          <a:sy n="94" d="100"/>
        </p:scale>
        <p:origin x="266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897A4-F014-3041-B2EC-69AEB45FA0F1}" type="datetimeFigureOut">
              <a:rPr lang="en-US" smtClean="0"/>
              <a:t>3/19/2017</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286B6-C8E6-7942-9DA9-02736C109A43}" type="slidenum">
              <a:rPr lang="en-US" smtClean="0"/>
              <a:t>‹#›</a:t>
            </a:fld>
            <a:endParaRPr lang="en-US"/>
          </a:p>
        </p:txBody>
      </p:sp>
    </p:spTree>
    <p:extLst>
      <p:ext uri="{BB962C8B-B14F-4D97-AF65-F5344CB8AC3E}">
        <p14:creationId xmlns:p14="http://schemas.microsoft.com/office/powerpoint/2010/main" val="179436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286B6-C8E6-7942-9DA9-02736C109A43}" type="slidenum">
              <a:rPr lang="en-US" smtClean="0"/>
              <a:t>3</a:t>
            </a:fld>
            <a:endParaRPr lang="en-US"/>
          </a:p>
        </p:txBody>
      </p:sp>
    </p:spTree>
    <p:extLst>
      <p:ext uri="{BB962C8B-B14F-4D97-AF65-F5344CB8AC3E}">
        <p14:creationId xmlns:p14="http://schemas.microsoft.com/office/powerpoint/2010/main" val="73724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286B6-C8E6-7942-9DA9-02736C109A43}" type="slidenum">
              <a:rPr lang="en-US" smtClean="0"/>
              <a:t>4</a:t>
            </a:fld>
            <a:endParaRPr lang="en-US"/>
          </a:p>
        </p:txBody>
      </p:sp>
    </p:spTree>
    <p:extLst>
      <p:ext uri="{BB962C8B-B14F-4D97-AF65-F5344CB8AC3E}">
        <p14:creationId xmlns:p14="http://schemas.microsoft.com/office/powerpoint/2010/main" val="249091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3FF4B3-F396-D449-9B8D-6B2A9442235E}"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3FF4B3-F396-D449-9B8D-6B2A9442235E}"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3FF4B3-F396-D449-9B8D-6B2A9442235E}" type="datetimeFigureOut">
              <a:rPr lang="en-US" smtClean="0"/>
              <a:t>3/19/2017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3FF4B3-F396-D449-9B8D-6B2A9442235E}" type="datetimeFigureOut">
              <a:rPr lang="en-US" smtClean="0"/>
              <a:t>3/19/2017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FF4B3-F396-D449-9B8D-6B2A9442235E}" type="datetimeFigureOut">
              <a:rPr lang="en-US" smtClean="0"/>
              <a:t>3/19/2017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3FF4B3-F396-D449-9B8D-6B2A9442235E}"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3FF4B3-F396-D449-9B8D-6B2A9442235E}"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963FF4B3-F396-D449-9B8D-6B2A9442235E}" type="datetimeFigureOut">
              <a:rPr lang="en-US" smtClean="0"/>
              <a:t>3/19/2017</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63CC22D-29F3-0648-9040-466088B5E6A6}" type="slidenum">
              <a:rPr lang="en-US" smtClean="0"/>
              <a:t>‹#›</a:t>
            </a:fld>
            <a:endParaRPr lang="en-US"/>
          </a:p>
        </p:txBody>
      </p:sp>
    </p:spTree>
    <p:extLst>
      <p:ext uri="{BB962C8B-B14F-4D97-AF65-F5344CB8AC3E}">
        <p14:creationId xmlns:p14="http://schemas.microsoft.com/office/powerpoint/2010/main" val="18925257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aru3@student.monash.edu" TargetMode="External"/><Relationship Id="rId2" Type="http://schemas.openxmlformats.org/officeDocument/2006/relationships/hyperlink" Target="mailto:abed10@student.monash.edu"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tif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tiff"/><Relationship Id="rId20"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tiff"/><Relationship Id="rId15" Type="http://schemas.openxmlformats.org/officeDocument/2006/relationships/image" Target="../media/image13.png"/><Relationship Id="rId23" Type="http://schemas.openxmlformats.org/officeDocument/2006/relationships/image" Target="../media/image21.gif"/><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tiff"/><Relationship Id="rId22" Type="http://schemas.openxmlformats.org/officeDocument/2006/relationships/image" Target="../media/image20.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769" y="3459408"/>
            <a:ext cx="6330462" cy="1549644"/>
          </a:xfrm>
        </p:spPr>
        <p:txBody>
          <a:bodyPr anchor="t"/>
          <a:lstStyle/>
          <a:p>
            <a:pPr algn="l"/>
            <a:r>
              <a:rPr lang="en-US" dirty="0" smtClean="0"/>
              <a:t>FIT5147 Data Exploration and visualisation TP2 2017</a:t>
            </a:r>
            <a:endParaRPr lang="en-US" dirty="0"/>
          </a:p>
        </p:txBody>
      </p:sp>
      <p:sp>
        <p:nvSpPr>
          <p:cNvPr id="3" name="Subtitle 2"/>
          <p:cNvSpPr>
            <a:spLocks noGrp="1"/>
          </p:cNvSpPr>
          <p:nvPr>
            <p:ph type="subTitle" idx="1"/>
          </p:nvPr>
        </p:nvSpPr>
        <p:spPr>
          <a:xfrm>
            <a:off x="263769" y="5072796"/>
            <a:ext cx="6330462" cy="1630973"/>
          </a:xfrm>
        </p:spPr>
        <p:txBody>
          <a:bodyPr>
            <a:normAutofit/>
          </a:bodyPr>
          <a:lstStyle/>
          <a:p>
            <a:pPr algn="l"/>
            <a:r>
              <a:rPr lang="en-US" dirty="0" smtClean="0"/>
              <a:t>Assessment 1 | </a:t>
            </a:r>
            <a:r>
              <a:rPr lang="en-US" dirty="0" err="1" smtClean="0"/>
              <a:t>DataVis</a:t>
            </a:r>
            <a:r>
              <a:rPr lang="en-US" dirty="0" smtClean="0"/>
              <a:t> Design Exercise</a:t>
            </a:r>
          </a:p>
        </p:txBody>
      </p:sp>
      <p:graphicFrame>
        <p:nvGraphicFramePr>
          <p:cNvPr id="4" name="Table 3"/>
          <p:cNvGraphicFramePr>
            <a:graphicFrameLocks noGrp="1"/>
          </p:cNvGraphicFramePr>
          <p:nvPr>
            <p:extLst>
              <p:ext uri="{D42A27DB-BD31-4B8C-83A1-F6EECF244321}">
                <p14:modId xmlns:p14="http://schemas.microsoft.com/office/powerpoint/2010/main" val="1044108104"/>
              </p:ext>
            </p:extLst>
          </p:nvPr>
        </p:nvGraphicFramePr>
        <p:xfrm>
          <a:off x="331967" y="5519748"/>
          <a:ext cx="5814390" cy="1028700"/>
        </p:xfrm>
        <a:graphic>
          <a:graphicData uri="http://schemas.openxmlformats.org/drawingml/2006/table">
            <a:tbl>
              <a:tblPr firstRow="1" bandRow="1">
                <a:tableStyleId>{2D5ABB26-0587-4C30-8999-92F81FD0307C}</a:tableStyleId>
              </a:tblPr>
              <a:tblGrid>
                <a:gridCol w="2907195">
                  <a:extLst>
                    <a:ext uri="{9D8B030D-6E8A-4147-A177-3AD203B41FA5}">
                      <a16:colId xmlns:a16="http://schemas.microsoft.com/office/drawing/2014/main" val="20000"/>
                    </a:ext>
                  </a:extLst>
                </a:gridCol>
                <a:gridCol w="2907195">
                  <a:extLst>
                    <a:ext uri="{9D8B030D-6E8A-4147-A177-3AD203B41FA5}">
                      <a16:colId xmlns:a16="http://schemas.microsoft.com/office/drawing/2014/main" val="20001"/>
                    </a:ext>
                  </a:extLst>
                </a:gridCol>
              </a:tblGrid>
              <a:tr h="370840">
                <a:tc>
                  <a:txBody>
                    <a:bodyPr/>
                    <a:lstStyle/>
                    <a:p>
                      <a:pPr algn="l"/>
                      <a:r>
                        <a:rPr lang="en-US" sz="1200" dirty="0" smtClean="0"/>
                        <a:t>Alen Bednjacic</a:t>
                      </a:r>
                    </a:p>
                    <a:p>
                      <a:pPr algn="l"/>
                      <a:r>
                        <a:rPr lang="en-US" sz="1200" dirty="0" smtClean="0">
                          <a:hlinkClick r:id="rId2"/>
                        </a:rPr>
                        <a:t>abed10@student.monash.edu</a:t>
                      </a:r>
                      <a:endParaRPr lang="en-US" sz="1200" dirty="0" smtClean="0"/>
                    </a:p>
                    <a:p>
                      <a:pPr algn="l"/>
                      <a:r>
                        <a:rPr lang="en-US" sz="1200" dirty="0" smtClean="0"/>
                        <a:t>Student ID: 10528199</a:t>
                      </a:r>
                    </a:p>
                    <a:p>
                      <a:pPr algn="l"/>
                      <a:r>
                        <a:rPr lang="en-US" sz="1200" dirty="0" smtClean="0"/>
                        <a:t>19 March 2017</a:t>
                      </a:r>
                      <a:endParaRPr lang="en-US" sz="1200" dirty="0"/>
                    </a:p>
                  </a:txBody>
                  <a:tcPr/>
                </a:tc>
                <a:tc>
                  <a:txBody>
                    <a:bodyPr/>
                    <a:lstStyle/>
                    <a:p>
                      <a:pPr algn="l"/>
                      <a:r>
                        <a:rPr lang="en-US" sz="1200" dirty="0" err="1" smtClean="0"/>
                        <a:t>Aruna</a:t>
                      </a:r>
                      <a:r>
                        <a:rPr lang="en-US" sz="1200" baseline="0" dirty="0" smtClean="0"/>
                        <a:t> </a:t>
                      </a:r>
                      <a:r>
                        <a:rPr lang="en-US" sz="1200" baseline="0" dirty="0" err="1" smtClean="0"/>
                        <a:t>Tillekeratne</a:t>
                      </a:r>
                      <a:endParaRPr lang="en-US" sz="1200" dirty="0" smtClean="0"/>
                    </a:p>
                    <a:p>
                      <a:pPr algn="l"/>
                      <a:r>
                        <a:rPr lang="en-US" sz="1200" dirty="0" smtClean="0">
                          <a:hlinkClick r:id="rId3"/>
                        </a:rPr>
                        <a:t>taru3@student.monash.edu</a:t>
                      </a:r>
                      <a:r>
                        <a:rPr lang="en-US" sz="1200" dirty="0" smtClean="0"/>
                        <a:t> </a:t>
                      </a:r>
                    </a:p>
                    <a:p>
                      <a:pPr algn="l"/>
                      <a:r>
                        <a:rPr lang="en-US" sz="1200" dirty="0" smtClean="0"/>
                        <a:t>Student ID:</a:t>
                      </a:r>
                    </a:p>
                    <a:p>
                      <a:pPr algn="l"/>
                      <a:r>
                        <a:rPr lang="en-US" sz="1200" dirty="0" smtClean="0"/>
                        <a:t>19 March 2017</a:t>
                      </a:r>
                    </a:p>
                    <a:p>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a:t>
            </a:r>
            <a:endParaRPr lang="en-US" dirty="0"/>
          </a:p>
        </p:txBody>
      </p:sp>
      <p:sp>
        <p:nvSpPr>
          <p:cNvPr id="3" name="Content Placeholder 2"/>
          <p:cNvSpPr>
            <a:spLocks noGrp="1"/>
          </p:cNvSpPr>
          <p:nvPr>
            <p:ph idx="1"/>
          </p:nvPr>
        </p:nvSpPr>
        <p:spPr/>
        <p:txBody>
          <a:bodyPr>
            <a:normAutofit/>
          </a:bodyPr>
          <a:lstStyle/>
          <a:p>
            <a:r>
              <a:rPr lang="en-US" sz="1400" dirty="0" smtClean="0"/>
              <a:t>Design visualisations </a:t>
            </a:r>
            <a:r>
              <a:rPr lang="en-US" sz="1400" dirty="0"/>
              <a:t>to help understand a data set collected by sociologists who are comparing the rates of different types of crimes (i.e., personal crimes and property crimes) in different Victoria suburbs, and exploring how population density, mobility (by looking at the percentage of renting) and the demographic composition (including income, years of education, age composition) affect these.  </a:t>
            </a:r>
            <a:endParaRPr lang="en-US" sz="1400" dirty="0" smtClean="0"/>
          </a:p>
          <a:p>
            <a:endParaRPr lang="en-US" sz="1400" dirty="0"/>
          </a:p>
          <a:p>
            <a:r>
              <a:rPr lang="en-US" sz="1400" dirty="0"/>
              <a:t>The collected data set consists of one record for each suburb in Victoria. Each record gives the following suburb profile</a:t>
            </a:r>
            <a:r>
              <a:rPr lang="en-US" sz="1400" dirty="0" smtClean="0"/>
              <a:t>:</a:t>
            </a:r>
          </a:p>
          <a:p>
            <a:endParaRPr lang="en-US" sz="1400" dirty="0"/>
          </a:p>
          <a:p>
            <a:pPr lvl="1"/>
            <a:r>
              <a:rPr lang="en-US" sz="1100" b="1" dirty="0"/>
              <a:t>Suburb name:</a:t>
            </a:r>
            <a:r>
              <a:rPr lang="en-US" sz="1100" dirty="0"/>
              <a:t> name of the suburb</a:t>
            </a:r>
          </a:p>
          <a:p>
            <a:pPr lvl="1"/>
            <a:r>
              <a:rPr lang="en-US" sz="1100" b="1" dirty="0"/>
              <a:t>Postcode &amp; Geolocation: </a:t>
            </a:r>
            <a:r>
              <a:rPr lang="en-US" sz="1100" dirty="0"/>
              <a:t>Spatial information about the suburb</a:t>
            </a:r>
          </a:p>
          <a:p>
            <a:pPr lvl="1"/>
            <a:r>
              <a:rPr lang="en-US" sz="1100" b="1" dirty="0"/>
              <a:t>Population:</a:t>
            </a:r>
            <a:r>
              <a:rPr lang="en-US" sz="1100" dirty="0"/>
              <a:t> Number of residents in the suburb</a:t>
            </a:r>
          </a:p>
          <a:p>
            <a:pPr lvl="1"/>
            <a:r>
              <a:rPr lang="en-US" sz="1100" b="1" dirty="0"/>
              <a:t>Area:</a:t>
            </a:r>
            <a:r>
              <a:rPr lang="en-US" sz="1100" dirty="0"/>
              <a:t> the area (in square meters) of land in the suburb</a:t>
            </a:r>
          </a:p>
          <a:p>
            <a:pPr lvl="1"/>
            <a:r>
              <a:rPr lang="en-US" sz="1100" b="1" dirty="0"/>
              <a:t>Percentage of renting:</a:t>
            </a:r>
            <a:r>
              <a:rPr lang="en-US" sz="1100" dirty="0"/>
              <a:t>  The percentage of household who are renting in the suburb</a:t>
            </a:r>
          </a:p>
          <a:p>
            <a:pPr lvl="1"/>
            <a:r>
              <a:rPr lang="en-US" sz="1100" b="1" dirty="0"/>
              <a:t>Age composition:</a:t>
            </a:r>
            <a:r>
              <a:rPr lang="en-US" sz="1100" dirty="0"/>
              <a:t> The percentages of different age groups, e.g., age year 60+, age year 19 - 60, age year 0-19.</a:t>
            </a:r>
          </a:p>
          <a:p>
            <a:pPr lvl="1"/>
            <a:r>
              <a:rPr lang="en-US" sz="1100" b="1" dirty="0"/>
              <a:t>Avg. household Income:</a:t>
            </a:r>
            <a:r>
              <a:rPr lang="en-US" sz="1100" dirty="0"/>
              <a:t> Average household income in the suburb</a:t>
            </a:r>
          </a:p>
          <a:p>
            <a:pPr lvl="1"/>
            <a:r>
              <a:rPr lang="en-US" sz="1100" b="1" dirty="0"/>
              <a:t>Avg. years of education</a:t>
            </a:r>
            <a:r>
              <a:rPr lang="en-US" sz="1100" dirty="0"/>
              <a:t>: Average years of education of adult residents in the suburb</a:t>
            </a:r>
          </a:p>
          <a:p>
            <a:pPr lvl="1"/>
            <a:r>
              <a:rPr lang="en-US" sz="1100" b="1" dirty="0"/>
              <a:t>Crimes</a:t>
            </a:r>
            <a:r>
              <a:rPr lang="en-US" sz="1100" dirty="0"/>
              <a:t>: Besides, each suburb record contains the </a:t>
            </a:r>
            <a:r>
              <a:rPr lang="en-US" sz="1100" b="1" dirty="0"/>
              <a:t>number</a:t>
            </a:r>
            <a:r>
              <a:rPr lang="en-US" sz="1100" dirty="0"/>
              <a:t> of reported </a:t>
            </a:r>
            <a:r>
              <a:rPr lang="en-US" sz="1100" b="1" dirty="0"/>
              <a:t>personal crimes</a:t>
            </a:r>
            <a:r>
              <a:rPr lang="en-US" sz="1100" dirty="0"/>
              <a:t> and </a:t>
            </a:r>
            <a:r>
              <a:rPr lang="en-US" sz="1100" b="1" dirty="0"/>
              <a:t>property crimes</a:t>
            </a:r>
            <a:r>
              <a:rPr lang="en-US" sz="1100" dirty="0"/>
              <a:t> occurred in the suburbs. By personal crime, we refer to “offenses against person/people, e.g., murder, sexual assault, etc.., and for property crime, we mean “offenses against property”: These are crimes that do not necessarily involve harm to another person, for example, Larceny</a:t>
            </a:r>
            <a:r>
              <a:rPr lang="en-US" sz="1100" dirty="0" smtClean="0"/>
              <a:t>.</a:t>
            </a:r>
            <a:endParaRPr lang="en-US" sz="1100" dirty="0"/>
          </a:p>
          <a:p>
            <a:endParaRPr lang="en-US" sz="1400" dirty="0" smtClean="0"/>
          </a:p>
          <a:p>
            <a:r>
              <a:rPr lang="en-US" sz="1400" dirty="0" smtClean="0"/>
              <a:t>This creation and presentation of this </a:t>
            </a:r>
            <a:r>
              <a:rPr lang="en-US" sz="1400" smtClean="0"/>
              <a:t>assignment follows </a:t>
            </a:r>
            <a:r>
              <a:rPr lang="en-US" sz="1400" dirty="0" smtClean="0"/>
              <a:t>the Five Design Sheet (</a:t>
            </a:r>
            <a:r>
              <a:rPr lang="en-US" sz="1400" dirty="0" err="1" smtClean="0"/>
              <a:t>FdS</a:t>
            </a:r>
            <a:r>
              <a:rPr lang="en-US" sz="1400" dirty="0" smtClean="0"/>
              <a:t>) methodology.</a:t>
            </a:r>
            <a:endParaRPr lang="en-US" sz="1400" dirty="0"/>
          </a:p>
          <a:p>
            <a:endParaRPr lang="en-US" dirty="0"/>
          </a:p>
        </p:txBody>
      </p:sp>
    </p:spTree>
    <p:extLst>
      <p:ext uri="{BB962C8B-B14F-4D97-AF65-F5344CB8AC3E}">
        <p14:creationId xmlns:p14="http://schemas.microsoft.com/office/powerpoint/2010/main" val="1549942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 name="Group 296"/>
          <p:cNvGrpSpPr/>
          <p:nvPr/>
        </p:nvGrpSpPr>
        <p:grpSpPr>
          <a:xfrm>
            <a:off x="1033296" y="2998190"/>
            <a:ext cx="5753067" cy="2990375"/>
            <a:chOff x="1033296" y="2998190"/>
            <a:chExt cx="5753067" cy="2990375"/>
          </a:xfrm>
        </p:grpSpPr>
        <p:grpSp>
          <p:nvGrpSpPr>
            <p:cNvPr id="292" name="Group 291"/>
            <p:cNvGrpSpPr/>
            <p:nvPr/>
          </p:nvGrpSpPr>
          <p:grpSpPr>
            <a:xfrm>
              <a:off x="1033296" y="2998190"/>
              <a:ext cx="5753067" cy="2990375"/>
              <a:chOff x="1033296" y="2998190"/>
              <a:chExt cx="5753067" cy="2990375"/>
            </a:xfrm>
          </p:grpSpPr>
          <p:sp>
            <p:nvSpPr>
              <p:cNvPr id="247" name="Rectangle 246"/>
              <p:cNvSpPr/>
              <p:nvPr/>
            </p:nvSpPr>
            <p:spPr>
              <a:xfrm>
                <a:off x="5353100" y="2998190"/>
                <a:ext cx="1433263" cy="1471378"/>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1926093" y="4958741"/>
                <a:ext cx="834600" cy="1029824"/>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1033296" y="4956824"/>
                <a:ext cx="834600" cy="1029824"/>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6" name="Rectangle 295"/>
            <p:cNvSpPr/>
            <p:nvPr/>
          </p:nvSpPr>
          <p:spPr>
            <a:xfrm>
              <a:off x="1900010" y="3862920"/>
              <a:ext cx="834600" cy="1029824"/>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0" name="Rectangle 259"/>
          <p:cNvSpPr/>
          <p:nvPr/>
        </p:nvSpPr>
        <p:spPr>
          <a:xfrm>
            <a:off x="5365816" y="4492645"/>
            <a:ext cx="1443224" cy="1636144"/>
          </a:xfrm>
          <a:prstGeom prst="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2791301" y="4976036"/>
            <a:ext cx="826530" cy="1070169"/>
          </a:xfrm>
          <a:prstGeom prst="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2785293" y="3859198"/>
            <a:ext cx="826530" cy="1070169"/>
          </a:xfrm>
          <a:prstGeom prst="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9" name="Group 278"/>
          <p:cNvGrpSpPr/>
          <p:nvPr/>
        </p:nvGrpSpPr>
        <p:grpSpPr>
          <a:xfrm>
            <a:off x="174532" y="1715378"/>
            <a:ext cx="5146321" cy="4274236"/>
            <a:chOff x="174532" y="1715378"/>
            <a:chExt cx="5146321" cy="4274236"/>
          </a:xfrm>
        </p:grpSpPr>
        <p:sp>
          <p:nvSpPr>
            <p:cNvPr id="244" name="Rectangle 243"/>
            <p:cNvSpPr/>
            <p:nvPr/>
          </p:nvSpPr>
          <p:spPr>
            <a:xfrm>
              <a:off x="3806787" y="3615960"/>
              <a:ext cx="1514066" cy="1410033"/>
            </a:xfrm>
            <a:prstGeom prst="rect">
              <a:avLst/>
            </a:prstGeom>
            <a:solidFill>
              <a:schemeClr val="accent4">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2802694" y="1715378"/>
              <a:ext cx="811289" cy="1061409"/>
            </a:xfrm>
            <a:prstGeom prst="rect">
              <a:avLst/>
            </a:prstGeom>
            <a:solidFill>
              <a:schemeClr val="accent4">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174532" y="4928205"/>
              <a:ext cx="811289" cy="1061409"/>
            </a:xfrm>
            <a:prstGeom prst="rect">
              <a:avLst/>
            </a:prstGeom>
            <a:solidFill>
              <a:schemeClr val="accent4">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a:off x="1052473" y="2790534"/>
              <a:ext cx="811289" cy="1061409"/>
            </a:xfrm>
            <a:prstGeom prst="rect">
              <a:avLst/>
            </a:prstGeom>
            <a:solidFill>
              <a:schemeClr val="accent4">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 name="Group 274"/>
          <p:cNvGrpSpPr/>
          <p:nvPr/>
        </p:nvGrpSpPr>
        <p:grpSpPr>
          <a:xfrm>
            <a:off x="191105" y="1717001"/>
            <a:ext cx="6589699" cy="3167252"/>
            <a:chOff x="191105" y="1717001"/>
            <a:chExt cx="6589699" cy="3167252"/>
          </a:xfrm>
        </p:grpSpPr>
        <p:sp>
          <p:nvSpPr>
            <p:cNvPr id="246" name="Rectangle 245"/>
            <p:cNvSpPr/>
            <p:nvPr/>
          </p:nvSpPr>
          <p:spPr>
            <a:xfrm>
              <a:off x="5347926" y="1717001"/>
              <a:ext cx="1432878" cy="1271651"/>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191105" y="2804749"/>
              <a:ext cx="807818" cy="1003068"/>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1929777" y="2816156"/>
              <a:ext cx="807818" cy="1003068"/>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a:off x="2807400" y="2804749"/>
              <a:ext cx="807818" cy="1003068"/>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p:cNvSpPr/>
            <p:nvPr/>
          </p:nvSpPr>
          <p:spPr>
            <a:xfrm>
              <a:off x="193031" y="3880511"/>
              <a:ext cx="807818" cy="1003068"/>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p:cNvSpPr/>
            <p:nvPr/>
          </p:nvSpPr>
          <p:spPr>
            <a:xfrm>
              <a:off x="1051935" y="3881185"/>
              <a:ext cx="807818" cy="1003068"/>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 name="Group 268"/>
          <p:cNvGrpSpPr/>
          <p:nvPr/>
        </p:nvGrpSpPr>
        <p:grpSpPr>
          <a:xfrm>
            <a:off x="173519" y="626697"/>
            <a:ext cx="5155437" cy="5502092"/>
            <a:chOff x="173519" y="626697"/>
            <a:chExt cx="5155437" cy="5502092"/>
          </a:xfrm>
        </p:grpSpPr>
        <p:sp>
          <p:nvSpPr>
            <p:cNvPr id="245" name="Rectangle 244"/>
            <p:cNvSpPr/>
            <p:nvPr/>
          </p:nvSpPr>
          <p:spPr>
            <a:xfrm>
              <a:off x="3792259" y="5069285"/>
              <a:ext cx="1536697" cy="1059504"/>
            </a:xfrm>
            <a:prstGeom prst="rect">
              <a:avLst/>
            </a:prstGeom>
            <a:solidFill>
              <a:schemeClr val="accent6">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173519" y="632196"/>
              <a:ext cx="822224" cy="1059504"/>
            </a:xfrm>
            <a:prstGeom prst="rect">
              <a:avLst/>
            </a:prstGeom>
            <a:solidFill>
              <a:schemeClr val="accent6">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1054373" y="626697"/>
              <a:ext cx="822224" cy="1059504"/>
            </a:xfrm>
            <a:prstGeom prst="rect">
              <a:avLst/>
            </a:prstGeom>
            <a:solidFill>
              <a:schemeClr val="accent6">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1930816" y="1717283"/>
              <a:ext cx="822224" cy="1059504"/>
            </a:xfrm>
            <a:prstGeom prst="rect">
              <a:avLst/>
            </a:prstGeom>
            <a:solidFill>
              <a:schemeClr val="accent6">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 name="Group 264"/>
          <p:cNvGrpSpPr/>
          <p:nvPr/>
        </p:nvGrpSpPr>
        <p:grpSpPr>
          <a:xfrm>
            <a:off x="191909" y="634332"/>
            <a:ext cx="5137048" cy="3031863"/>
            <a:chOff x="191909" y="634332"/>
            <a:chExt cx="5137048" cy="3031863"/>
          </a:xfrm>
        </p:grpSpPr>
        <p:sp>
          <p:nvSpPr>
            <p:cNvPr id="243" name="Rectangle 242"/>
            <p:cNvSpPr/>
            <p:nvPr/>
          </p:nvSpPr>
          <p:spPr>
            <a:xfrm>
              <a:off x="3805238" y="1724996"/>
              <a:ext cx="1523719" cy="1941199"/>
            </a:xfrm>
            <a:prstGeom prst="rect">
              <a:avLst/>
            </a:prstGeom>
            <a:solidFill>
              <a:schemeClr val="accent1">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1933241" y="634332"/>
              <a:ext cx="802902" cy="1016791"/>
            </a:xfrm>
            <a:prstGeom prst="rect">
              <a:avLst/>
            </a:prstGeom>
            <a:solidFill>
              <a:schemeClr val="accent1">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2816714" y="638574"/>
              <a:ext cx="802902" cy="1016791"/>
            </a:xfrm>
            <a:prstGeom prst="rect">
              <a:avLst/>
            </a:prstGeom>
            <a:solidFill>
              <a:schemeClr val="accent1">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191909" y="1710361"/>
              <a:ext cx="802902" cy="1016791"/>
            </a:xfrm>
            <a:prstGeom prst="rect">
              <a:avLst/>
            </a:prstGeom>
            <a:solidFill>
              <a:schemeClr val="accent1">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0" y="-1"/>
            <a:ext cx="5915025" cy="380043"/>
          </a:xfrm>
        </p:spPr>
        <p:txBody>
          <a:bodyPr>
            <a:noAutofit/>
          </a:bodyPr>
          <a:lstStyle/>
          <a:p>
            <a:r>
              <a:rPr lang="en-US" sz="1800" b="1" dirty="0" smtClean="0">
                <a:ea typeface="Helvetica" charset="0"/>
                <a:cs typeface="Helvetica" charset="0"/>
              </a:rPr>
              <a:t>Sheet 1 </a:t>
            </a:r>
            <a:r>
              <a:rPr lang="mr-IN" sz="1800" b="1" dirty="0" smtClean="0">
                <a:ea typeface="Helvetica" charset="0"/>
                <a:cs typeface="Helvetica" charset="0"/>
              </a:rPr>
              <a:t>–</a:t>
            </a:r>
            <a:r>
              <a:rPr lang="en-US" sz="1800" b="1" dirty="0" smtClean="0">
                <a:ea typeface="Helvetica" charset="0"/>
                <a:cs typeface="Helvetica" charset="0"/>
              </a:rPr>
              <a:t> The Ideas Sheet</a:t>
            </a:r>
            <a:endParaRPr lang="en-US" sz="1800" b="1" dirty="0">
              <a:ea typeface="Helvetica" charset="0"/>
              <a:cs typeface="Helvetica" charset="0"/>
            </a:endParaRPr>
          </a:p>
        </p:txBody>
      </p:sp>
      <p:sp>
        <p:nvSpPr>
          <p:cNvPr id="10" name="Rectangle 9"/>
          <p:cNvSpPr/>
          <p:nvPr/>
        </p:nvSpPr>
        <p:spPr>
          <a:xfrm>
            <a:off x="37324" y="307910"/>
            <a:ext cx="3704252" cy="58316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41575" y="307912"/>
            <a:ext cx="3072883" cy="137158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41574" y="1687987"/>
            <a:ext cx="3072883" cy="445155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24" y="6139543"/>
            <a:ext cx="6777133" cy="368559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381415" y="7707086"/>
            <a:ext cx="3433041" cy="211804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323" y="380043"/>
            <a:ext cx="511679" cy="215444"/>
          </a:xfrm>
          <a:prstGeom prst="rect">
            <a:avLst/>
          </a:prstGeom>
          <a:noFill/>
        </p:spPr>
        <p:txBody>
          <a:bodyPr wrap="none" rtlCol="0">
            <a:spAutoFit/>
          </a:bodyPr>
          <a:lstStyle/>
          <a:p>
            <a:r>
              <a:rPr lang="en-US" sz="800" b="1" dirty="0" smtClean="0"/>
              <a:t>1. Ideas</a:t>
            </a:r>
            <a:endParaRPr lang="en-US" sz="800" b="1" dirty="0"/>
          </a:p>
        </p:txBody>
      </p:sp>
      <p:sp>
        <p:nvSpPr>
          <p:cNvPr id="16" name="TextBox 15"/>
          <p:cNvSpPr txBox="1"/>
          <p:nvPr/>
        </p:nvSpPr>
        <p:spPr>
          <a:xfrm>
            <a:off x="3712078" y="388537"/>
            <a:ext cx="2382383" cy="215444"/>
          </a:xfrm>
          <a:prstGeom prst="rect">
            <a:avLst/>
          </a:prstGeom>
          <a:noFill/>
        </p:spPr>
        <p:txBody>
          <a:bodyPr wrap="none" rtlCol="0">
            <a:spAutoFit/>
          </a:bodyPr>
          <a:lstStyle/>
          <a:p>
            <a:r>
              <a:rPr lang="en-US" sz="800" b="1" dirty="0" smtClean="0"/>
              <a:t>2. Filter </a:t>
            </a:r>
            <a:r>
              <a:rPr lang="mr-IN" sz="800" b="1" dirty="0" smtClean="0"/>
              <a:t>–</a:t>
            </a:r>
            <a:r>
              <a:rPr lang="en-US" sz="800" b="1" dirty="0" smtClean="0"/>
              <a:t> remove duplicates and unrealistic ideas </a:t>
            </a:r>
            <a:endParaRPr lang="en-US" sz="800" b="1" dirty="0"/>
          </a:p>
        </p:txBody>
      </p:sp>
      <p:sp>
        <p:nvSpPr>
          <p:cNvPr id="17" name="TextBox 16"/>
          <p:cNvSpPr txBox="1"/>
          <p:nvPr/>
        </p:nvSpPr>
        <p:spPr>
          <a:xfrm>
            <a:off x="3712078" y="1679490"/>
            <a:ext cx="736099" cy="215444"/>
          </a:xfrm>
          <a:prstGeom prst="rect">
            <a:avLst/>
          </a:prstGeom>
          <a:noFill/>
        </p:spPr>
        <p:txBody>
          <a:bodyPr wrap="none" rtlCol="0">
            <a:spAutoFit/>
          </a:bodyPr>
          <a:lstStyle/>
          <a:p>
            <a:r>
              <a:rPr lang="en-US" sz="800" b="1" dirty="0" smtClean="0"/>
              <a:t>3. </a:t>
            </a:r>
            <a:r>
              <a:rPr lang="en-US" sz="800" b="1" dirty="0" err="1" smtClean="0"/>
              <a:t>Categorise</a:t>
            </a:r>
            <a:endParaRPr lang="en-US" sz="800" b="1" dirty="0"/>
          </a:p>
        </p:txBody>
      </p:sp>
      <p:sp>
        <p:nvSpPr>
          <p:cNvPr id="18" name="TextBox 17"/>
          <p:cNvSpPr txBox="1"/>
          <p:nvPr/>
        </p:nvSpPr>
        <p:spPr>
          <a:xfrm>
            <a:off x="-1021" y="6139543"/>
            <a:ext cx="1053494" cy="215444"/>
          </a:xfrm>
          <a:prstGeom prst="rect">
            <a:avLst/>
          </a:prstGeom>
          <a:noFill/>
        </p:spPr>
        <p:txBody>
          <a:bodyPr wrap="none" rtlCol="0">
            <a:spAutoFit/>
          </a:bodyPr>
          <a:lstStyle/>
          <a:p>
            <a:r>
              <a:rPr lang="en-US" sz="800" b="1" dirty="0" smtClean="0"/>
              <a:t>4. Combine &amp; Refine</a:t>
            </a:r>
            <a:endParaRPr lang="en-US" sz="800" b="1" dirty="0"/>
          </a:p>
        </p:txBody>
      </p:sp>
      <p:sp>
        <p:nvSpPr>
          <p:cNvPr id="19" name="TextBox 18"/>
          <p:cNvSpPr txBox="1"/>
          <p:nvPr/>
        </p:nvSpPr>
        <p:spPr>
          <a:xfrm>
            <a:off x="3344705" y="7679514"/>
            <a:ext cx="673582" cy="215444"/>
          </a:xfrm>
          <a:prstGeom prst="rect">
            <a:avLst/>
          </a:prstGeom>
          <a:noFill/>
        </p:spPr>
        <p:txBody>
          <a:bodyPr wrap="none" rtlCol="0">
            <a:spAutoFit/>
          </a:bodyPr>
          <a:lstStyle/>
          <a:p>
            <a:r>
              <a:rPr lang="en-US" sz="800" b="1" dirty="0" smtClean="0"/>
              <a:t>5. Question</a:t>
            </a:r>
            <a:endParaRPr lang="en-US" sz="800" b="1"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24" y="972587"/>
            <a:ext cx="745414" cy="536698"/>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718" y="881653"/>
            <a:ext cx="757293" cy="760579"/>
          </a:xfrm>
          <a:prstGeom prst="rect">
            <a:avLst/>
          </a:prstGeom>
        </p:spPr>
      </p:pic>
      <p:pic>
        <p:nvPicPr>
          <p:cNvPr id="23" name="Picture 22"/>
          <p:cNvPicPr>
            <a:picLocks noChangeAspect="1"/>
          </p:cNvPicPr>
          <p:nvPr/>
        </p:nvPicPr>
        <p:blipFill>
          <a:blip r:embed="rId5"/>
          <a:stretch>
            <a:fillRect/>
          </a:stretch>
        </p:blipFill>
        <p:spPr>
          <a:xfrm>
            <a:off x="167461" y="3079650"/>
            <a:ext cx="817941" cy="651858"/>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2900" y="881653"/>
            <a:ext cx="797838" cy="79783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0361" y="757207"/>
            <a:ext cx="596765" cy="623135"/>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3333" y="3078726"/>
            <a:ext cx="750979" cy="652782"/>
          </a:xfrm>
          <a:prstGeom prst="rect">
            <a:avLst/>
          </a:prstGeom>
          <a:ln>
            <a:solidFill>
              <a:schemeClr val="accent1">
                <a:shade val="50000"/>
              </a:schemeClr>
            </a:solidFill>
          </a:ln>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52900" y="3090153"/>
            <a:ext cx="728998" cy="641354"/>
          </a:xfrm>
          <a:prstGeom prst="rect">
            <a:avLst/>
          </a:prstGeom>
        </p:spPr>
      </p:pic>
      <p:grpSp>
        <p:nvGrpSpPr>
          <p:cNvPr id="30" name="Group 29"/>
          <p:cNvGrpSpPr/>
          <p:nvPr/>
        </p:nvGrpSpPr>
        <p:grpSpPr>
          <a:xfrm>
            <a:off x="167462" y="1844405"/>
            <a:ext cx="884098" cy="885495"/>
            <a:chOff x="1616127" y="2985796"/>
            <a:chExt cx="2381120" cy="2129893"/>
          </a:xfrm>
        </p:grpSpPr>
        <p:sp>
          <p:nvSpPr>
            <p:cNvPr id="31" name="Right Triangle 30"/>
            <p:cNvSpPr/>
            <p:nvPr/>
          </p:nvSpPr>
          <p:spPr>
            <a:xfrm rot="7483424" flipV="1">
              <a:off x="2234418" y="3473902"/>
              <a:ext cx="1099686" cy="456044"/>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p:cNvSpPr/>
            <p:nvPr/>
          </p:nvSpPr>
          <p:spPr>
            <a:xfrm rot="7483424">
              <a:off x="2711306" y="3676700"/>
              <a:ext cx="1122427" cy="737599"/>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0227928">
              <a:off x="1634331" y="3618310"/>
              <a:ext cx="2083253" cy="1327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flipV="1">
              <a:off x="2640563" y="2985796"/>
              <a:ext cx="296225" cy="130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649722" y="3750059"/>
              <a:ext cx="1347525" cy="54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640563" y="4292082"/>
              <a:ext cx="1101013" cy="1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647965" y="4297305"/>
              <a:ext cx="307910" cy="709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234681" y="4292082"/>
              <a:ext cx="405883" cy="82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623528" y="4292082"/>
              <a:ext cx="1017034" cy="53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616127" y="4084755"/>
              <a:ext cx="1024437" cy="20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1987420" y="3629609"/>
              <a:ext cx="653142" cy="642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2461644" y="3975834"/>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076702" y="3683079"/>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flipH="1" flipV="1">
              <a:off x="2392408" y="43097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969349" y="4505868"/>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933534" y="4708182"/>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flipH="1" flipV="1">
              <a:off x="2544808" y="44621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281335" y="4049530"/>
              <a:ext cx="295329" cy="2793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930217" y="43992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067427" y="3967832"/>
              <a:ext cx="159437" cy="16339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flipH="1" flipV="1">
              <a:off x="2642720" y="451950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173563" y="3818513"/>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322505" y="44706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flipH="1" flipV="1">
              <a:off x="2272970" y="4297793"/>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244743" y="3521089"/>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543702" y="3732376"/>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968054" y="417505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flipH="1" flipV="1">
              <a:off x="2551964" y="4597032"/>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849617" y="455170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216398" y="465982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flipH="1" flipV="1">
              <a:off x="2295829" y="4366098"/>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89879" y="3634736"/>
              <a:ext cx="295329" cy="27936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544100" y="3917320"/>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293951" y="4435311"/>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flipH="1" flipV="1">
              <a:off x="2686765" y="4593822"/>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160356" y="4592106"/>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064706" y="3770194"/>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flipH="1" flipV="1">
              <a:off x="2184624" y="4337141"/>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523740" y="3918876"/>
              <a:ext cx="295329" cy="2793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236229" y="3999355"/>
              <a:ext cx="164921" cy="1649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9405" y="2369027"/>
            <a:ext cx="404908" cy="376564"/>
          </a:xfrm>
          <a:prstGeom prst="rect">
            <a:avLst/>
          </a:prstGeom>
        </p:spPr>
      </p:pic>
      <p:pic>
        <p:nvPicPr>
          <p:cNvPr id="74" name="Picture 7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52857" y="2016009"/>
            <a:ext cx="723732" cy="709258"/>
          </a:xfrm>
          <a:prstGeom prst="rect">
            <a:avLst/>
          </a:prstGeom>
        </p:spPr>
      </p:pic>
      <p:pic>
        <p:nvPicPr>
          <p:cNvPr id="76" name="Picture 7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3724" y="4313119"/>
            <a:ext cx="752907" cy="522860"/>
          </a:xfrm>
          <a:prstGeom prst="rect">
            <a:avLst/>
          </a:prstGeom>
        </p:spPr>
      </p:pic>
      <p:pic>
        <p:nvPicPr>
          <p:cNvPr id="79" name="Picture 7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9115" y="2008715"/>
            <a:ext cx="790433" cy="739055"/>
          </a:xfrm>
          <a:prstGeom prst="rect">
            <a:avLst/>
          </a:prstGeom>
          <a:ln>
            <a:solidFill>
              <a:schemeClr val="accent1">
                <a:shade val="50000"/>
              </a:schemeClr>
            </a:solidFill>
          </a:ln>
        </p:spPr>
      </p:pic>
      <p:pic>
        <p:nvPicPr>
          <p:cNvPr id="80" name="Picture 79"/>
          <p:cNvPicPr>
            <a:picLocks noChangeAspect="1"/>
          </p:cNvPicPr>
          <p:nvPr/>
        </p:nvPicPr>
        <p:blipFill>
          <a:blip r:embed="rId14"/>
          <a:stretch>
            <a:fillRect/>
          </a:stretch>
        </p:blipFill>
        <p:spPr>
          <a:xfrm>
            <a:off x="2809114" y="3099960"/>
            <a:ext cx="773007" cy="631548"/>
          </a:xfrm>
          <a:prstGeom prst="rect">
            <a:avLst/>
          </a:prstGeom>
        </p:spPr>
      </p:pic>
      <p:pic>
        <p:nvPicPr>
          <p:cNvPr id="81" name="Picture 8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3333" y="4324427"/>
            <a:ext cx="748342" cy="568317"/>
          </a:xfrm>
          <a:prstGeom prst="rect">
            <a:avLst/>
          </a:prstGeom>
        </p:spPr>
      </p:pic>
      <p:grpSp>
        <p:nvGrpSpPr>
          <p:cNvPr id="82" name="Group 81"/>
          <p:cNvGrpSpPr/>
          <p:nvPr/>
        </p:nvGrpSpPr>
        <p:grpSpPr>
          <a:xfrm>
            <a:off x="1996212" y="4323760"/>
            <a:ext cx="672867" cy="523013"/>
            <a:chOff x="1175658" y="6055568"/>
            <a:chExt cx="897574" cy="466530"/>
          </a:xfrm>
        </p:grpSpPr>
        <p:sp>
          <p:nvSpPr>
            <p:cNvPr id="83" name="Rectangle 82"/>
            <p:cNvSpPr/>
            <p:nvPr/>
          </p:nvSpPr>
          <p:spPr>
            <a:xfrm>
              <a:off x="1175658"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178768"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480719"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483829"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90725" y="6055568"/>
              <a:ext cx="279397" cy="669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793835" y="6151982"/>
              <a:ext cx="279397" cy="3701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9" name="Picture 88"/>
          <p:cNvPicPr>
            <a:picLocks noChangeAspect="1"/>
          </p:cNvPicPr>
          <p:nvPr/>
        </p:nvPicPr>
        <p:blipFill>
          <a:blip r:embed="rId16"/>
          <a:stretch>
            <a:fillRect/>
          </a:stretch>
        </p:blipFill>
        <p:spPr>
          <a:xfrm flipV="1">
            <a:off x="2823371" y="4301798"/>
            <a:ext cx="767832" cy="528040"/>
          </a:xfrm>
          <a:prstGeom prst="rect">
            <a:avLst/>
          </a:prstGeom>
        </p:spPr>
      </p:pic>
      <p:pic>
        <p:nvPicPr>
          <p:cNvPr id="90" name="Picture 8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46777" y="1240936"/>
            <a:ext cx="335345" cy="401296"/>
          </a:xfrm>
          <a:prstGeom prst="rect">
            <a:avLst/>
          </a:prstGeom>
        </p:spPr>
      </p:pic>
      <p:pic>
        <p:nvPicPr>
          <p:cNvPr id="91" name="Picture 9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3725" y="5328225"/>
            <a:ext cx="781678" cy="608841"/>
          </a:xfrm>
          <a:prstGeom prst="rect">
            <a:avLst/>
          </a:prstGeom>
          <a:ln>
            <a:solidFill>
              <a:schemeClr val="accent1"/>
            </a:solidFill>
          </a:ln>
        </p:spPr>
      </p:pic>
      <p:pic>
        <p:nvPicPr>
          <p:cNvPr id="100" name="Picture 9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23029" y="5196835"/>
            <a:ext cx="696546" cy="763532"/>
          </a:xfrm>
          <a:prstGeom prst="rect">
            <a:avLst/>
          </a:prstGeom>
        </p:spPr>
      </p:pic>
      <p:pic>
        <p:nvPicPr>
          <p:cNvPr id="140" name="Picture 13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41193" y="5229444"/>
            <a:ext cx="797019" cy="415576"/>
          </a:xfrm>
          <a:prstGeom prst="rect">
            <a:avLst/>
          </a:prstGeom>
        </p:spPr>
      </p:pic>
      <p:pic>
        <p:nvPicPr>
          <p:cNvPr id="141" name="Picture 140"/>
          <p:cNvPicPr>
            <a:picLocks noChangeAspect="1"/>
          </p:cNvPicPr>
          <p:nvPr/>
        </p:nvPicPr>
        <p:blipFill>
          <a:blip r:embed="rId21"/>
          <a:stretch>
            <a:fillRect/>
          </a:stretch>
        </p:blipFill>
        <p:spPr>
          <a:xfrm>
            <a:off x="2809114" y="5328225"/>
            <a:ext cx="790434" cy="618776"/>
          </a:xfrm>
          <a:prstGeom prst="rect">
            <a:avLst/>
          </a:prstGeom>
        </p:spPr>
      </p:pic>
      <p:pic>
        <p:nvPicPr>
          <p:cNvPr id="142" name="Picture 141"/>
          <p:cNvPicPr>
            <a:picLocks noChangeAspect="1"/>
          </p:cNvPicPr>
          <p:nvPr/>
        </p:nvPicPr>
        <p:blipFill>
          <a:blip r:embed="rId22"/>
          <a:stretch>
            <a:fillRect/>
          </a:stretch>
        </p:blipFill>
        <p:spPr>
          <a:xfrm>
            <a:off x="2032922" y="5569099"/>
            <a:ext cx="411324" cy="366657"/>
          </a:xfrm>
          <a:prstGeom prst="rect">
            <a:avLst/>
          </a:prstGeom>
        </p:spPr>
      </p:pic>
      <p:sp>
        <p:nvSpPr>
          <p:cNvPr id="145" name="TextBox 144"/>
          <p:cNvSpPr txBox="1"/>
          <p:nvPr/>
        </p:nvSpPr>
        <p:spPr>
          <a:xfrm>
            <a:off x="3803741" y="649485"/>
            <a:ext cx="2826145" cy="830997"/>
          </a:xfrm>
          <a:prstGeom prst="rect">
            <a:avLst/>
          </a:prstGeom>
          <a:noFill/>
        </p:spPr>
        <p:txBody>
          <a:bodyPr wrap="square" rtlCol="0">
            <a:spAutoFit/>
          </a:bodyPr>
          <a:lstStyle/>
          <a:p>
            <a:r>
              <a:rPr lang="en-US" sz="800" dirty="0" smtClean="0"/>
              <a:t>Remove:</a:t>
            </a:r>
          </a:p>
          <a:p>
            <a:pPr marL="171450" indent="-171450">
              <a:buFont typeface="Arial" charset="0"/>
              <a:buChar char="•"/>
            </a:pPr>
            <a:r>
              <a:rPr lang="en-US" sz="800" dirty="0" smtClean="0"/>
              <a:t>2 Heat and Contour map </a:t>
            </a:r>
            <a:r>
              <a:rPr lang="mr-IN" sz="800" dirty="0" smtClean="0"/>
              <a:t>–</a:t>
            </a:r>
            <a:r>
              <a:rPr lang="en-US" sz="800" dirty="0" smtClean="0"/>
              <a:t> data hard to </a:t>
            </a:r>
            <a:r>
              <a:rPr lang="en-US" sz="800" dirty="0" err="1" smtClean="0"/>
              <a:t>visualise</a:t>
            </a:r>
            <a:r>
              <a:rPr lang="en-US" sz="800" dirty="0" smtClean="0"/>
              <a:t>, proximity doesn't correlated to crime levels.</a:t>
            </a:r>
          </a:p>
          <a:p>
            <a:pPr marL="171450" indent="-171450">
              <a:buFont typeface="Arial" charset="0"/>
              <a:buChar char="•"/>
            </a:pPr>
            <a:r>
              <a:rPr lang="en-US" sz="800" dirty="0" smtClean="0"/>
              <a:t>Diamond </a:t>
            </a:r>
            <a:r>
              <a:rPr lang="mr-IN" sz="800" dirty="0" smtClean="0"/>
              <a:t>–</a:t>
            </a:r>
            <a:r>
              <a:rPr lang="en-US" sz="800" dirty="0" smtClean="0"/>
              <a:t> suitable for “property crime” less useful metaphor for personal crime</a:t>
            </a:r>
          </a:p>
          <a:p>
            <a:pPr marL="171450" indent="-171450">
              <a:buFont typeface="Arial" charset="0"/>
              <a:buChar char="•"/>
            </a:pPr>
            <a:endParaRPr lang="en-US" sz="800" dirty="0"/>
          </a:p>
        </p:txBody>
      </p:sp>
      <p:sp>
        <p:nvSpPr>
          <p:cNvPr id="146" name="TextBox 145"/>
          <p:cNvSpPr txBox="1"/>
          <p:nvPr/>
        </p:nvSpPr>
        <p:spPr>
          <a:xfrm>
            <a:off x="5635690" y="5772022"/>
            <a:ext cx="1178766" cy="246221"/>
          </a:xfrm>
          <a:prstGeom prst="rect">
            <a:avLst/>
          </a:prstGeom>
          <a:noFill/>
        </p:spPr>
        <p:txBody>
          <a:bodyPr wrap="square" rtlCol="0">
            <a:spAutoFit/>
          </a:bodyPr>
          <a:lstStyle/>
          <a:p>
            <a:r>
              <a:rPr lang="en-US" sz="1000" dirty="0" smtClean="0"/>
              <a:t>Infolets / Rankings</a:t>
            </a:r>
            <a:endParaRPr lang="en-US" sz="1000" dirty="0"/>
          </a:p>
        </p:txBody>
      </p:sp>
      <p:sp>
        <p:nvSpPr>
          <p:cNvPr id="147" name="TextBox 146"/>
          <p:cNvSpPr txBox="1"/>
          <p:nvPr/>
        </p:nvSpPr>
        <p:spPr>
          <a:xfrm>
            <a:off x="5438087" y="1727880"/>
            <a:ext cx="1423788" cy="246221"/>
          </a:xfrm>
          <a:prstGeom prst="rect">
            <a:avLst/>
          </a:prstGeom>
          <a:noFill/>
        </p:spPr>
        <p:txBody>
          <a:bodyPr wrap="none" rtlCol="0">
            <a:spAutoFit/>
          </a:bodyPr>
          <a:lstStyle/>
          <a:p>
            <a:r>
              <a:rPr lang="en-US" sz="1000" dirty="0" smtClean="0"/>
              <a:t>Specific Charts &amp; Tables</a:t>
            </a:r>
            <a:endParaRPr lang="en-US" sz="1000" dirty="0"/>
          </a:p>
        </p:txBody>
      </p:sp>
      <p:sp>
        <p:nvSpPr>
          <p:cNvPr id="148" name="TextBox 147"/>
          <p:cNvSpPr txBox="1"/>
          <p:nvPr/>
        </p:nvSpPr>
        <p:spPr>
          <a:xfrm>
            <a:off x="3785795" y="5780803"/>
            <a:ext cx="668773" cy="246221"/>
          </a:xfrm>
          <a:prstGeom prst="rect">
            <a:avLst/>
          </a:prstGeom>
          <a:noFill/>
        </p:spPr>
        <p:txBody>
          <a:bodyPr wrap="none" rtlCol="0">
            <a:spAutoFit/>
          </a:bodyPr>
          <a:lstStyle/>
          <a:p>
            <a:r>
              <a:rPr lang="en-US" sz="1000" dirty="0" smtClean="0"/>
              <a:t>Geo Data</a:t>
            </a:r>
            <a:endParaRPr lang="en-US" sz="1000" dirty="0"/>
          </a:p>
        </p:txBody>
      </p:sp>
      <p:pic>
        <p:nvPicPr>
          <p:cNvPr id="150" name="Picture 1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37481" y="5377438"/>
            <a:ext cx="627672" cy="615119"/>
          </a:xfrm>
          <a:prstGeom prst="rect">
            <a:avLst/>
          </a:prstGeom>
        </p:spPr>
      </p:pic>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3029" y="5227820"/>
            <a:ext cx="624108" cy="449358"/>
          </a:xfrm>
          <a:prstGeom prst="rect">
            <a:avLst/>
          </a:prstGeom>
        </p:spPr>
      </p:pic>
      <p:sp>
        <p:nvSpPr>
          <p:cNvPr id="151" name="TextBox 150"/>
          <p:cNvSpPr txBox="1"/>
          <p:nvPr/>
        </p:nvSpPr>
        <p:spPr>
          <a:xfrm>
            <a:off x="3819561" y="1921747"/>
            <a:ext cx="900674" cy="553998"/>
          </a:xfrm>
          <a:prstGeom prst="rect">
            <a:avLst/>
          </a:prstGeom>
          <a:noFill/>
        </p:spPr>
        <p:txBody>
          <a:bodyPr wrap="square" rtlCol="0">
            <a:spAutoFit/>
          </a:bodyPr>
          <a:lstStyle/>
          <a:p>
            <a:r>
              <a:rPr lang="en-US" sz="1000" dirty="0" smtClean="0"/>
              <a:t>Graphically </a:t>
            </a:r>
            <a:r>
              <a:rPr lang="en-US" sz="1000" smtClean="0"/>
              <a:t>abstract constructs </a:t>
            </a:r>
            <a:endParaRPr lang="en-US" sz="1000" dirty="0"/>
          </a:p>
        </p:txBody>
      </p:sp>
      <p:pic>
        <p:nvPicPr>
          <p:cNvPr id="152" name="Picture 151"/>
          <p:cNvPicPr>
            <a:picLocks noChangeAspect="1"/>
          </p:cNvPicPr>
          <p:nvPr/>
        </p:nvPicPr>
        <p:blipFill>
          <a:blip r:embed="rId21"/>
          <a:stretch>
            <a:fillRect/>
          </a:stretch>
        </p:blipFill>
        <p:spPr>
          <a:xfrm>
            <a:off x="6264283" y="5328225"/>
            <a:ext cx="516522" cy="404350"/>
          </a:xfrm>
          <a:prstGeom prst="rect">
            <a:avLst/>
          </a:prstGeom>
        </p:spPr>
      </p:pic>
      <p:pic>
        <p:nvPicPr>
          <p:cNvPr id="153" name="Picture 15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86694" y="4884994"/>
            <a:ext cx="542759" cy="775219"/>
          </a:xfrm>
          <a:prstGeom prst="rect">
            <a:avLst/>
          </a:prstGeom>
        </p:spPr>
      </p:pic>
      <p:sp>
        <p:nvSpPr>
          <p:cNvPr id="154" name="TextBox 153"/>
          <p:cNvSpPr txBox="1"/>
          <p:nvPr/>
        </p:nvSpPr>
        <p:spPr>
          <a:xfrm>
            <a:off x="5730882" y="4106023"/>
            <a:ext cx="1178766" cy="246221"/>
          </a:xfrm>
          <a:prstGeom prst="rect">
            <a:avLst/>
          </a:prstGeom>
          <a:noFill/>
        </p:spPr>
        <p:txBody>
          <a:bodyPr wrap="square" rtlCol="0">
            <a:spAutoFit/>
          </a:bodyPr>
          <a:lstStyle/>
          <a:p>
            <a:r>
              <a:rPr lang="en-US" sz="1000" dirty="0" smtClean="0"/>
              <a:t>Q &amp; A Controlled</a:t>
            </a:r>
            <a:endParaRPr lang="en-US" sz="1000" dirty="0"/>
          </a:p>
        </p:txBody>
      </p:sp>
      <p:pic>
        <p:nvPicPr>
          <p:cNvPr id="162" name="Picture 16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0974" y="3111456"/>
            <a:ext cx="1074645" cy="560334"/>
          </a:xfrm>
          <a:prstGeom prst="rect">
            <a:avLst/>
          </a:prstGeom>
        </p:spPr>
      </p:pic>
      <p:pic>
        <p:nvPicPr>
          <p:cNvPr id="163" name="Picture 162"/>
          <p:cNvPicPr>
            <a:picLocks noChangeAspect="1"/>
          </p:cNvPicPr>
          <p:nvPr/>
        </p:nvPicPr>
        <p:blipFill>
          <a:blip r:embed="rId22"/>
          <a:stretch>
            <a:fillRect/>
          </a:stretch>
        </p:blipFill>
        <p:spPr>
          <a:xfrm>
            <a:off x="5684678" y="3639732"/>
            <a:ext cx="405102" cy="423943"/>
          </a:xfrm>
          <a:prstGeom prst="rect">
            <a:avLst/>
          </a:prstGeom>
        </p:spPr>
      </p:pic>
      <p:grpSp>
        <p:nvGrpSpPr>
          <p:cNvPr id="155" name="Group 154"/>
          <p:cNvGrpSpPr/>
          <p:nvPr/>
        </p:nvGrpSpPr>
        <p:grpSpPr>
          <a:xfrm>
            <a:off x="6172759" y="3627858"/>
            <a:ext cx="502806" cy="415970"/>
            <a:chOff x="1175658" y="6055568"/>
            <a:chExt cx="897574" cy="466530"/>
          </a:xfrm>
        </p:grpSpPr>
        <p:sp>
          <p:nvSpPr>
            <p:cNvPr id="156" name="Rectangle 155"/>
            <p:cNvSpPr/>
            <p:nvPr/>
          </p:nvSpPr>
          <p:spPr>
            <a:xfrm>
              <a:off x="1175658"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1178768"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1480719"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483829"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1790725" y="6055568"/>
              <a:ext cx="279397" cy="669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1793835" y="6151982"/>
              <a:ext cx="279397" cy="3701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4" name="Picture 163"/>
          <p:cNvPicPr>
            <a:picLocks noChangeAspect="1"/>
          </p:cNvPicPr>
          <p:nvPr/>
        </p:nvPicPr>
        <p:blipFill>
          <a:blip r:embed="rId5"/>
          <a:stretch>
            <a:fillRect/>
          </a:stretch>
        </p:blipFill>
        <p:spPr>
          <a:xfrm>
            <a:off x="6221330" y="2072155"/>
            <a:ext cx="506418" cy="403590"/>
          </a:xfrm>
          <a:prstGeom prst="rect">
            <a:avLst/>
          </a:prstGeom>
        </p:spPr>
      </p:pic>
      <p:pic>
        <p:nvPicPr>
          <p:cNvPr id="166" name="Picture 165"/>
          <p:cNvPicPr>
            <a:picLocks noChangeAspect="1"/>
          </p:cNvPicPr>
          <p:nvPr/>
        </p:nvPicPr>
        <p:blipFill>
          <a:blip r:embed="rId14"/>
          <a:stretch>
            <a:fillRect/>
          </a:stretch>
        </p:blipFill>
        <p:spPr>
          <a:xfrm>
            <a:off x="6116215" y="2494943"/>
            <a:ext cx="591729" cy="387054"/>
          </a:xfrm>
          <a:prstGeom prst="rect">
            <a:avLst/>
          </a:prstGeom>
        </p:spPr>
      </p:pic>
      <p:pic>
        <p:nvPicPr>
          <p:cNvPr id="167" name="Picture 16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15604" y="2000290"/>
            <a:ext cx="640737" cy="444963"/>
          </a:xfrm>
          <a:prstGeom prst="rect">
            <a:avLst/>
          </a:prstGeom>
        </p:spPr>
      </p:pic>
      <p:pic>
        <p:nvPicPr>
          <p:cNvPr id="169" name="Picture 1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5232" y="2341446"/>
            <a:ext cx="492171" cy="513919"/>
          </a:xfrm>
          <a:prstGeom prst="rect">
            <a:avLst/>
          </a:prstGeom>
        </p:spPr>
      </p:pic>
      <p:pic>
        <p:nvPicPr>
          <p:cNvPr id="170" name="Picture 16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48459" y="1960869"/>
            <a:ext cx="354108" cy="423748"/>
          </a:xfrm>
          <a:prstGeom prst="rect">
            <a:avLst/>
          </a:prstGeom>
        </p:spPr>
      </p:pic>
      <p:pic>
        <p:nvPicPr>
          <p:cNvPr id="168" name="Picture 1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6560" y="2432022"/>
            <a:ext cx="538421" cy="538421"/>
          </a:xfrm>
          <a:prstGeom prst="rect">
            <a:avLst/>
          </a:prstGeom>
        </p:spPr>
      </p:pic>
      <p:grpSp>
        <p:nvGrpSpPr>
          <p:cNvPr id="171" name="Group 170"/>
          <p:cNvGrpSpPr/>
          <p:nvPr/>
        </p:nvGrpSpPr>
        <p:grpSpPr>
          <a:xfrm>
            <a:off x="4096444" y="2729570"/>
            <a:ext cx="842569" cy="751148"/>
            <a:chOff x="1616127" y="2985796"/>
            <a:chExt cx="2381120" cy="2129893"/>
          </a:xfrm>
        </p:grpSpPr>
        <p:sp>
          <p:nvSpPr>
            <p:cNvPr id="172" name="Right Triangle 171"/>
            <p:cNvSpPr/>
            <p:nvPr/>
          </p:nvSpPr>
          <p:spPr>
            <a:xfrm rot="7483424" flipV="1">
              <a:off x="2234418" y="3473902"/>
              <a:ext cx="1099686" cy="456044"/>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ight Triangle 172"/>
            <p:cNvSpPr/>
            <p:nvPr/>
          </p:nvSpPr>
          <p:spPr>
            <a:xfrm rot="7483424">
              <a:off x="2711306" y="3676700"/>
              <a:ext cx="1122427" cy="737599"/>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rot="20227928">
              <a:off x="1634331" y="3618310"/>
              <a:ext cx="2083253" cy="1327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Arrow Connector 174"/>
            <p:cNvCxnSpPr/>
            <p:nvPr/>
          </p:nvCxnSpPr>
          <p:spPr>
            <a:xfrm flipV="1">
              <a:off x="2640563" y="2985796"/>
              <a:ext cx="296225" cy="130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V="1">
              <a:off x="2649722" y="3750059"/>
              <a:ext cx="1347525" cy="54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a:off x="2640563" y="4292082"/>
              <a:ext cx="1101013" cy="1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2647965" y="4297305"/>
              <a:ext cx="307910" cy="709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H="1">
              <a:off x="2234681" y="4292082"/>
              <a:ext cx="405883" cy="82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flipH="1">
              <a:off x="1623528" y="4292082"/>
              <a:ext cx="1017034" cy="53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flipV="1">
              <a:off x="1616127" y="4084755"/>
              <a:ext cx="1024437" cy="20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H="1" flipV="1">
              <a:off x="1987420" y="3629609"/>
              <a:ext cx="653142" cy="642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2461644" y="3975834"/>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3076702" y="3683079"/>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flipH="1" flipV="1">
              <a:off x="2392408" y="43097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2969349" y="4505868"/>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1933534" y="4708182"/>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flipH="1" flipV="1">
              <a:off x="2544808" y="44621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3281335" y="4049530"/>
              <a:ext cx="295329" cy="2793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2930217" y="43992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2067427" y="3967832"/>
              <a:ext cx="159437" cy="16339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flipH="1" flipV="1">
              <a:off x="2642720" y="451950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3173563" y="3818513"/>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2322505" y="44706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flipH="1" flipV="1">
              <a:off x="2272970" y="4297793"/>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2244743" y="3521089"/>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2543702" y="3732376"/>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2968054" y="417505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flipH="1" flipV="1">
              <a:off x="2551964" y="4597032"/>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2849617" y="455170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2216398" y="465982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flipH="1" flipV="1">
              <a:off x="2295829" y="4366098"/>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2789879" y="3634736"/>
              <a:ext cx="295329" cy="27936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2544100" y="3917320"/>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3293951" y="4435311"/>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flipH="1" flipV="1">
              <a:off x="2686765" y="4593822"/>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2160356" y="4592106"/>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3064706" y="3770194"/>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flipH="1" flipV="1">
              <a:off x="2184624" y="4337141"/>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3523740" y="3918876"/>
              <a:ext cx="295329" cy="2793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2236229" y="3999355"/>
              <a:ext cx="164921" cy="1649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2" name="Picture 2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4587" y="2481343"/>
            <a:ext cx="509249" cy="448024"/>
          </a:xfrm>
          <a:prstGeom prst="rect">
            <a:avLst/>
          </a:prstGeom>
        </p:spPr>
      </p:pic>
      <p:pic>
        <p:nvPicPr>
          <p:cNvPr id="213" name="Picture 212"/>
          <p:cNvPicPr>
            <a:picLocks noChangeAspect="1"/>
          </p:cNvPicPr>
          <p:nvPr/>
        </p:nvPicPr>
        <p:blipFill>
          <a:blip r:embed="rId16"/>
          <a:stretch>
            <a:fillRect/>
          </a:stretch>
        </p:blipFill>
        <p:spPr>
          <a:xfrm flipV="1">
            <a:off x="5983011" y="4884994"/>
            <a:ext cx="767832" cy="528040"/>
          </a:xfrm>
          <a:prstGeom prst="rect">
            <a:avLst/>
          </a:prstGeom>
        </p:spPr>
      </p:pic>
      <p:sp>
        <p:nvSpPr>
          <p:cNvPr id="214" name="TextBox 213"/>
          <p:cNvSpPr txBox="1"/>
          <p:nvPr/>
        </p:nvSpPr>
        <p:spPr>
          <a:xfrm>
            <a:off x="3796891" y="3634480"/>
            <a:ext cx="995513" cy="553998"/>
          </a:xfrm>
          <a:prstGeom prst="rect">
            <a:avLst/>
          </a:prstGeom>
          <a:noFill/>
        </p:spPr>
        <p:txBody>
          <a:bodyPr wrap="square" rtlCol="0">
            <a:spAutoFit/>
          </a:bodyPr>
          <a:lstStyle/>
          <a:p>
            <a:r>
              <a:rPr lang="en-US" sz="1000" dirty="0" smtClean="0"/>
              <a:t>Multiple Axes or Composite</a:t>
            </a:r>
          </a:p>
          <a:p>
            <a:r>
              <a:rPr lang="en-US" sz="1000" dirty="0" smtClean="0"/>
              <a:t>Charts</a:t>
            </a:r>
            <a:endParaRPr lang="en-US" sz="1000" dirty="0"/>
          </a:p>
        </p:txBody>
      </p:sp>
      <p:pic>
        <p:nvPicPr>
          <p:cNvPr id="215" name="Picture 2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05577" y="4203729"/>
            <a:ext cx="790433" cy="739055"/>
          </a:xfrm>
          <a:prstGeom prst="rect">
            <a:avLst/>
          </a:prstGeom>
          <a:ln>
            <a:solidFill>
              <a:schemeClr val="accent1">
                <a:shade val="50000"/>
              </a:schemeClr>
            </a:solidFill>
          </a:ln>
        </p:spPr>
      </p:pic>
      <p:pic>
        <p:nvPicPr>
          <p:cNvPr id="216" name="Picture 2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2795" y="4018987"/>
            <a:ext cx="750979" cy="679769"/>
          </a:xfrm>
          <a:prstGeom prst="rect">
            <a:avLst/>
          </a:prstGeom>
          <a:ln>
            <a:solidFill>
              <a:schemeClr val="accent1">
                <a:shade val="50000"/>
              </a:schemeClr>
            </a:solidFill>
          </a:ln>
        </p:spPr>
      </p:pic>
      <p:cxnSp>
        <p:nvCxnSpPr>
          <p:cNvPr id="222" name="Straight Connector 221"/>
          <p:cNvCxnSpPr/>
          <p:nvPr/>
        </p:nvCxnSpPr>
        <p:spPr>
          <a:xfrm flipV="1">
            <a:off x="5343334" y="2982126"/>
            <a:ext cx="1471122" cy="9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H="1" flipV="1">
            <a:off x="5350804" y="1696669"/>
            <a:ext cx="4592" cy="4468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764057" y="5069285"/>
            <a:ext cx="1579277" cy="3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5343334" y="4478061"/>
            <a:ext cx="147112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3741574" y="3631333"/>
            <a:ext cx="1575853" cy="7919"/>
          </a:xfrm>
          <a:prstGeom prst="line">
            <a:avLst/>
          </a:prstGeom>
        </p:spPr>
        <p:style>
          <a:lnRef idx="1">
            <a:schemeClr val="accent1"/>
          </a:lnRef>
          <a:fillRef idx="0">
            <a:schemeClr val="accent1"/>
          </a:fillRef>
          <a:effectRef idx="0">
            <a:schemeClr val="accent1"/>
          </a:effectRef>
          <a:fontRef idx="minor">
            <a:schemeClr val="tx1"/>
          </a:fontRef>
        </p:style>
      </p:cxnSp>
      <p:pic>
        <p:nvPicPr>
          <p:cNvPr id="280" name="Picture 2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82953" y="4425601"/>
            <a:ext cx="781678" cy="608841"/>
          </a:xfrm>
          <a:prstGeom prst="rect">
            <a:avLst/>
          </a:prstGeom>
          <a:ln>
            <a:solidFill>
              <a:schemeClr val="accent1"/>
            </a:solidFill>
          </a:ln>
        </p:spPr>
      </p:pic>
      <p:pic>
        <p:nvPicPr>
          <p:cNvPr id="298" name="Picture 2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40" y="6881684"/>
            <a:ext cx="745414" cy="536698"/>
          </a:xfrm>
          <a:prstGeom prst="rect">
            <a:avLst/>
          </a:prstGeom>
        </p:spPr>
      </p:pic>
      <p:pic>
        <p:nvPicPr>
          <p:cNvPr id="299" name="Picture 298"/>
          <p:cNvPicPr>
            <a:picLocks noChangeAspect="1"/>
          </p:cNvPicPr>
          <p:nvPr/>
        </p:nvPicPr>
        <p:blipFill>
          <a:blip r:embed="rId5"/>
          <a:stretch>
            <a:fillRect/>
          </a:stretch>
        </p:blipFill>
        <p:spPr>
          <a:xfrm>
            <a:off x="368130" y="7409888"/>
            <a:ext cx="817941" cy="268835"/>
          </a:xfrm>
          <a:prstGeom prst="rect">
            <a:avLst/>
          </a:prstGeom>
        </p:spPr>
      </p:pic>
      <p:pic>
        <p:nvPicPr>
          <p:cNvPr id="302" name="Picture 30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08281" y="6881684"/>
            <a:ext cx="322094" cy="840538"/>
          </a:xfrm>
          <a:prstGeom prst="rect">
            <a:avLst/>
          </a:prstGeom>
        </p:spPr>
      </p:pic>
      <p:sp>
        <p:nvSpPr>
          <p:cNvPr id="303" name="TextBox 302"/>
          <p:cNvSpPr txBox="1"/>
          <p:nvPr/>
        </p:nvSpPr>
        <p:spPr>
          <a:xfrm>
            <a:off x="130443" y="6505965"/>
            <a:ext cx="1784463" cy="246221"/>
          </a:xfrm>
          <a:prstGeom prst="rect">
            <a:avLst/>
          </a:prstGeom>
          <a:noFill/>
        </p:spPr>
        <p:txBody>
          <a:bodyPr wrap="none" rtlCol="0">
            <a:spAutoFit/>
          </a:bodyPr>
          <a:lstStyle/>
          <a:p>
            <a:r>
              <a:rPr lang="en-US" sz="1000" dirty="0" smtClean="0"/>
              <a:t>A. Geographical Visualisation </a:t>
            </a:r>
            <a:endParaRPr lang="en-US" sz="1000" dirty="0"/>
          </a:p>
        </p:txBody>
      </p:sp>
      <p:grpSp>
        <p:nvGrpSpPr>
          <p:cNvPr id="380" name="Group 379"/>
          <p:cNvGrpSpPr/>
          <p:nvPr/>
        </p:nvGrpSpPr>
        <p:grpSpPr>
          <a:xfrm>
            <a:off x="174532" y="7947515"/>
            <a:ext cx="1261131" cy="1501845"/>
            <a:chOff x="294912" y="7963833"/>
            <a:chExt cx="1261131" cy="1501845"/>
          </a:xfrm>
        </p:grpSpPr>
        <p:pic>
          <p:nvPicPr>
            <p:cNvPr id="320" name="Picture 3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183" y="8710485"/>
              <a:ext cx="1087460" cy="755193"/>
            </a:xfrm>
            <a:prstGeom prst="rect">
              <a:avLst/>
            </a:prstGeom>
          </p:spPr>
        </p:pic>
        <p:pic>
          <p:nvPicPr>
            <p:cNvPr id="319" name="Picture 31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1398" y="8349862"/>
              <a:ext cx="1074645" cy="560334"/>
            </a:xfrm>
            <a:prstGeom prst="rect">
              <a:avLst/>
            </a:prstGeom>
          </p:spPr>
        </p:pic>
        <p:sp>
          <p:nvSpPr>
            <p:cNvPr id="321" name="TextBox 320"/>
            <p:cNvSpPr txBox="1"/>
            <p:nvPr/>
          </p:nvSpPr>
          <p:spPr>
            <a:xfrm>
              <a:off x="294912" y="7963833"/>
              <a:ext cx="1226731" cy="400110"/>
            </a:xfrm>
            <a:prstGeom prst="rect">
              <a:avLst/>
            </a:prstGeom>
            <a:noFill/>
          </p:spPr>
          <p:txBody>
            <a:bodyPr wrap="square" rtlCol="0">
              <a:spAutoFit/>
            </a:bodyPr>
            <a:lstStyle/>
            <a:p>
              <a:r>
                <a:rPr lang="en-US" sz="1000" dirty="0" smtClean="0"/>
                <a:t>B. Construct-a-</a:t>
              </a:r>
            </a:p>
            <a:p>
              <a:r>
                <a:rPr lang="en-US" sz="1000" dirty="0"/>
                <a:t>-</a:t>
              </a:r>
              <a:r>
                <a:rPr lang="en-US" sz="1000" dirty="0" smtClean="0"/>
                <a:t>Query Design</a:t>
              </a:r>
              <a:endParaRPr lang="en-US" sz="1000" dirty="0"/>
            </a:p>
          </p:txBody>
        </p:sp>
      </p:grpSp>
      <p:grpSp>
        <p:nvGrpSpPr>
          <p:cNvPr id="381" name="Group 380"/>
          <p:cNvGrpSpPr/>
          <p:nvPr/>
        </p:nvGrpSpPr>
        <p:grpSpPr>
          <a:xfrm>
            <a:off x="2254177" y="6252827"/>
            <a:ext cx="1853373" cy="1160133"/>
            <a:chOff x="2074028" y="6252610"/>
            <a:chExt cx="1853373" cy="1160133"/>
          </a:xfrm>
        </p:grpSpPr>
        <p:grpSp>
          <p:nvGrpSpPr>
            <p:cNvPr id="322" name="Group 321"/>
            <p:cNvGrpSpPr/>
            <p:nvPr/>
          </p:nvGrpSpPr>
          <p:grpSpPr>
            <a:xfrm>
              <a:off x="2144219" y="6497124"/>
              <a:ext cx="1273223" cy="915619"/>
              <a:chOff x="1616127" y="2985796"/>
              <a:chExt cx="2381120" cy="2129893"/>
            </a:xfrm>
          </p:grpSpPr>
          <p:sp>
            <p:nvSpPr>
              <p:cNvPr id="323" name="Right Triangle 322"/>
              <p:cNvSpPr/>
              <p:nvPr/>
            </p:nvSpPr>
            <p:spPr>
              <a:xfrm rot="7483424" flipV="1">
                <a:off x="2234418" y="3473902"/>
                <a:ext cx="1099686" cy="456044"/>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ight Triangle 323"/>
              <p:cNvSpPr/>
              <p:nvPr/>
            </p:nvSpPr>
            <p:spPr>
              <a:xfrm rot="7483424">
                <a:off x="2711306" y="3676700"/>
                <a:ext cx="1122427" cy="737599"/>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0227928">
                <a:off x="1634331" y="3618310"/>
                <a:ext cx="2083253" cy="1327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6" name="Straight Arrow Connector 325"/>
              <p:cNvCxnSpPr/>
              <p:nvPr/>
            </p:nvCxnSpPr>
            <p:spPr>
              <a:xfrm flipV="1">
                <a:off x="2640563" y="2985796"/>
                <a:ext cx="296225" cy="130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p:nvPr/>
            </p:nvCxnSpPr>
            <p:spPr>
              <a:xfrm flipV="1">
                <a:off x="2649722" y="3750059"/>
                <a:ext cx="1347525" cy="54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p:nvPr/>
            </p:nvCxnSpPr>
            <p:spPr>
              <a:xfrm>
                <a:off x="2640563" y="4292082"/>
                <a:ext cx="1101013" cy="1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p:nvPr/>
            </p:nvCxnSpPr>
            <p:spPr>
              <a:xfrm>
                <a:off x="2647965" y="4297305"/>
                <a:ext cx="307910" cy="709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p:nvPr/>
            </p:nvCxnSpPr>
            <p:spPr>
              <a:xfrm flipH="1">
                <a:off x="2234681" y="4292082"/>
                <a:ext cx="405883" cy="82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p:cNvCxnSpPr/>
              <p:nvPr/>
            </p:nvCxnSpPr>
            <p:spPr>
              <a:xfrm flipH="1">
                <a:off x="1623528" y="4292082"/>
                <a:ext cx="1017034" cy="53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p:cNvCxnSpPr/>
              <p:nvPr/>
            </p:nvCxnSpPr>
            <p:spPr>
              <a:xfrm flipH="1" flipV="1">
                <a:off x="1616127" y="4084755"/>
                <a:ext cx="1024437" cy="20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p:cNvCxnSpPr/>
              <p:nvPr/>
            </p:nvCxnSpPr>
            <p:spPr>
              <a:xfrm flipH="1" flipV="1">
                <a:off x="1987420" y="3629609"/>
                <a:ext cx="653142" cy="642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4" name="Oval 333"/>
              <p:cNvSpPr/>
              <p:nvPr/>
            </p:nvSpPr>
            <p:spPr>
              <a:xfrm>
                <a:off x="2461644" y="3975834"/>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a:off x="3076702" y="3683079"/>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flipH="1" flipV="1">
                <a:off x="2392408" y="43097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2969349" y="4505868"/>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1933534" y="4708182"/>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flipH="1" flipV="1">
                <a:off x="2544808" y="44621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a:off x="3281335" y="4049530"/>
                <a:ext cx="295329" cy="2793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a:off x="2930217" y="43992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2067427" y="3967832"/>
                <a:ext cx="159437" cy="16339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flipH="1" flipV="1">
                <a:off x="2642720" y="451950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a:off x="3173563" y="3818513"/>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a:off x="2322505" y="44706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flipH="1" flipV="1">
                <a:off x="2272970" y="4297793"/>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2244743" y="3521089"/>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2543702" y="3732376"/>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2968054" y="417505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flipH="1" flipV="1">
                <a:off x="2551964" y="4597032"/>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2849617" y="455170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2216398" y="465982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flipH="1" flipV="1">
                <a:off x="2295829" y="4366098"/>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2789879" y="3634737"/>
                <a:ext cx="295329" cy="27936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2544100" y="3917320"/>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3293951" y="4435311"/>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flipH="1" flipV="1">
                <a:off x="2686765" y="4593822"/>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a:off x="2160356" y="4592106"/>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a:off x="3064706" y="3770194"/>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flipH="1" flipV="1">
                <a:off x="2184624" y="4337141"/>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3523740" y="3918876"/>
                <a:ext cx="295329" cy="2793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a:off x="2236229" y="3999355"/>
                <a:ext cx="164921" cy="1649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3" name="TextBox 362"/>
            <p:cNvSpPr txBox="1"/>
            <p:nvPr/>
          </p:nvSpPr>
          <p:spPr>
            <a:xfrm>
              <a:off x="2074028" y="6252610"/>
              <a:ext cx="1773242" cy="246221"/>
            </a:xfrm>
            <a:prstGeom prst="rect">
              <a:avLst/>
            </a:prstGeom>
            <a:noFill/>
          </p:spPr>
          <p:txBody>
            <a:bodyPr wrap="none" rtlCol="0">
              <a:spAutoFit/>
            </a:bodyPr>
            <a:lstStyle/>
            <a:p>
              <a:r>
                <a:rPr lang="en-US" sz="1000" dirty="0" smtClean="0"/>
                <a:t>C. Multiple Axes / Crime Radar</a:t>
              </a:r>
              <a:endParaRPr lang="en-US" sz="1000" dirty="0"/>
            </a:p>
          </p:txBody>
        </p:sp>
        <p:pic>
          <p:nvPicPr>
            <p:cNvPr id="364" name="Picture 36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605307" y="6505965"/>
              <a:ext cx="322094" cy="840538"/>
            </a:xfrm>
            <a:prstGeom prst="rect">
              <a:avLst/>
            </a:prstGeom>
          </p:spPr>
        </p:pic>
      </p:grpSp>
      <p:sp>
        <p:nvSpPr>
          <p:cNvPr id="365" name="TextBox 364"/>
          <p:cNvSpPr txBox="1"/>
          <p:nvPr/>
        </p:nvSpPr>
        <p:spPr>
          <a:xfrm>
            <a:off x="5044960" y="6512366"/>
            <a:ext cx="1499718" cy="461665"/>
          </a:xfrm>
          <a:prstGeom prst="rect">
            <a:avLst/>
          </a:prstGeom>
          <a:noFill/>
          <a:ln>
            <a:solidFill>
              <a:schemeClr val="accent1">
                <a:shade val="50000"/>
              </a:schemeClr>
            </a:solidFill>
          </a:ln>
        </p:spPr>
        <p:txBody>
          <a:bodyPr wrap="square" rtlCol="0">
            <a:spAutoFit/>
          </a:bodyPr>
          <a:lstStyle/>
          <a:p>
            <a:r>
              <a:rPr lang="en-US" sz="600" dirty="0" smtClean="0">
                <a:latin typeface="Tahoma" charset="0"/>
                <a:ea typeface="Tahoma" charset="0"/>
                <a:cs typeface="Tahoma" charset="0"/>
              </a:rPr>
              <a:t>DATA SUMMARY</a:t>
            </a:r>
          </a:p>
          <a:p>
            <a:r>
              <a:rPr lang="en-US" sz="600" dirty="0" smtClean="0">
                <a:latin typeface="Tahoma" charset="0"/>
                <a:ea typeface="Tahoma" charset="0"/>
                <a:cs typeface="Tahoma" charset="0"/>
              </a:rPr>
              <a:t>-------   --------  --- ------- -------</a:t>
            </a:r>
          </a:p>
          <a:p>
            <a:r>
              <a:rPr lang="en-US" sz="600" dirty="0">
                <a:latin typeface="Tahoma" charset="0"/>
                <a:ea typeface="Tahoma" charset="0"/>
                <a:cs typeface="Tahoma" charset="0"/>
              </a:rPr>
              <a:t>-------   --------  --- ------- </a:t>
            </a:r>
            <a:r>
              <a:rPr lang="en-US" sz="600" dirty="0" smtClean="0">
                <a:latin typeface="Tahoma" charset="0"/>
                <a:ea typeface="Tahoma" charset="0"/>
                <a:cs typeface="Tahoma" charset="0"/>
              </a:rPr>
              <a:t>-------</a:t>
            </a:r>
          </a:p>
          <a:p>
            <a:r>
              <a:rPr lang="en-US" sz="600" dirty="0">
                <a:latin typeface="Tahoma" charset="0"/>
                <a:ea typeface="Tahoma" charset="0"/>
                <a:cs typeface="Tahoma" charset="0"/>
              </a:rPr>
              <a:t>-------   --------  --- ------- -------</a:t>
            </a:r>
            <a:endParaRPr lang="en-US" sz="600" dirty="0" smtClean="0">
              <a:latin typeface="Tahoma" charset="0"/>
              <a:ea typeface="Tahoma" charset="0"/>
              <a:cs typeface="Tahoma" charset="0"/>
            </a:endParaRPr>
          </a:p>
        </p:txBody>
      </p:sp>
      <p:sp>
        <p:nvSpPr>
          <p:cNvPr id="366" name="TextBox 365"/>
          <p:cNvSpPr txBox="1"/>
          <p:nvPr/>
        </p:nvSpPr>
        <p:spPr>
          <a:xfrm>
            <a:off x="4866013" y="6253556"/>
            <a:ext cx="1802096" cy="246221"/>
          </a:xfrm>
          <a:prstGeom prst="rect">
            <a:avLst/>
          </a:prstGeom>
          <a:noFill/>
        </p:spPr>
        <p:txBody>
          <a:bodyPr wrap="none" rtlCol="0">
            <a:spAutoFit/>
          </a:bodyPr>
          <a:lstStyle/>
          <a:p>
            <a:r>
              <a:rPr lang="en-US" sz="1000" dirty="0" smtClean="0"/>
              <a:t>E. Statistician Mega Worksheet</a:t>
            </a:r>
            <a:endParaRPr lang="en-US" sz="1000" dirty="0"/>
          </a:p>
        </p:txBody>
      </p:sp>
      <p:sp>
        <p:nvSpPr>
          <p:cNvPr id="367" name="TextBox 366"/>
          <p:cNvSpPr txBox="1"/>
          <p:nvPr/>
        </p:nvSpPr>
        <p:spPr>
          <a:xfrm>
            <a:off x="5042774" y="6974031"/>
            <a:ext cx="1499718" cy="461665"/>
          </a:xfrm>
          <a:prstGeom prst="rect">
            <a:avLst/>
          </a:prstGeom>
          <a:noFill/>
          <a:ln>
            <a:solidFill>
              <a:schemeClr val="accent1">
                <a:shade val="50000"/>
              </a:schemeClr>
            </a:solidFill>
          </a:ln>
        </p:spPr>
        <p:txBody>
          <a:bodyPr wrap="square" rtlCol="0">
            <a:spAutoFit/>
          </a:bodyPr>
          <a:lstStyle/>
          <a:p>
            <a:r>
              <a:rPr lang="en-US" sz="600" dirty="0" smtClean="0">
                <a:latin typeface="Tahoma" charset="0"/>
                <a:ea typeface="Tahoma" charset="0"/>
                <a:cs typeface="Tahoma" charset="0"/>
              </a:rPr>
              <a:t>STATISTICAL ANALYSIS</a:t>
            </a:r>
          </a:p>
          <a:p>
            <a:endParaRPr lang="en-US" sz="600" dirty="0">
              <a:latin typeface="Tahoma" charset="0"/>
              <a:ea typeface="Tahoma" charset="0"/>
              <a:cs typeface="Tahoma" charset="0"/>
            </a:endParaRPr>
          </a:p>
          <a:p>
            <a:endParaRPr lang="en-US" sz="600" dirty="0" smtClean="0">
              <a:latin typeface="Tahoma" charset="0"/>
              <a:ea typeface="Tahoma" charset="0"/>
              <a:cs typeface="Tahoma" charset="0"/>
            </a:endParaRPr>
          </a:p>
          <a:p>
            <a:endParaRPr lang="en-US" sz="600" dirty="0" smtClean="0">
              <a:latin typeface="Tahoma" charset="0"/>
              <a:ea typeface="Tahoma" charset="0"/>
              <a:cs typeface="Tahoma" charset="0"/>
            </a:endParaRPr>
          </a:p>
        </p:txBody>
      </p:sp>
      <p:pic>
        <p:nvPicPr>
          <p:cNvPr id="368" name="Picture 367"/>
          <p:cNvPicPr>
            <a:picLocks noChangeAspect="1"/>
          </p:cNvPicPr>
          <p:nvPr/>
        </p:nvPicPr>
        <p:blipFill>
          <a:blip r:embed="rId14"/>
          <a:stretch>
            <a:fillRect/>
          </a:stretch>
        </p:blipFill>
        <p:spPr>
          <a:xfrm>
            <a:off x="5127023" y="7134761"/>
            <a:ext cx="339956" cy="222368"/>
          </a:xfrm>
          <a:prstGeom prst="rect">
            <a:avLst/>
          </a:prstGeom>
        </p:spPr>
      </p:pic>
      <p:pic>
        <p:nvPicPr>
          <p:cNvPr id="369" name="Picture 368"/>
          <p:cNvPicPr>
            <a:picLocks noChangeAspect="1"/>
          </p:cNvPicPr>
          <p:nvPr/>
        </p:nvPicPr>
        <p:blipFill>
          <a:blip r:embed="rId5"/>
          <a:stretch>
            <a:fillRect/>
          </a:stretch>
        </p:blipFill>
        <p:spPr>
          <a:xfrm>
            <a:off x="5498317" y="7147569"/>
            <a:ext cx="466478" cy="267572"/>
          </a:xfrm>
          <a:prstGeom prst="rect">
            <a:avLst/>
          </a:prstGeom>
        </p:spPr>
      </p:pic>
      <p:pic>
        <p:nvPicPr>
          <p:cNvPr id="371" name="Picture 37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16652" y="2103959"/>
            <a:ext cx="418031" cy="317467"/>
          </a:xfrm>
          <a:prstGeom prst="rect">
            <a:avLst/>
          </a:prstGeom>
        </p:spPr>
      </p:pic>
      <p:pic>
        <p:nvPicPr>
          <p:cNvPr id="372" name="Picture 37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12314" y="7098166"/>
            <a:ext cx="418031" cy="317467"/>
          </a:xfrm>
          <a:prstGeom prst="rect">
            <a:avLst/>
          </a:prstGeom>
        </p:spPr>
      </p:pic>
      <p:sp>
        <p:nvSpPr>
          <p:cNvPr id="373" name="TextBox 372"/>
          <p:cNvSpPr txBox="1"/>
          <p:nvPr/>
        </p:nvSpPr>
        <p:spPr>
          <a:xfrm>
            <a:off x="5041691" y="7445115"/>
            <a:ext cx="1499718" cy="184666"/>
          </a:xfrm>
          <a:prstGeom prst="rect">
            <a:avLst/>
          </a:prstGeom>
          <a:noFill/>
          <a:ln>
            <a:solidFill>
              <a:schemeClr val="accent1">
                <a:shade val="50000"/>
              </a:schemeClr>
            </a:solidFill>
          </a:ln>
        </p:spPr>
        <p:txBody>
          <a:bodyPr wrap="square" rtlCol="0">
            <a:spAutoFit/>
          </a:bodyPr>
          <a:lstStyle/>
          <a:p>
            <a:r>
              <a:rPr lang="en-US" sz="600" dirty="0" smtClean="0">
                <a:latin typeface="Tahoma" charset="0"/>
                <a:ea typeface="Tahoma" charset="0"/>
                <a:cs typeface="Tahoma" charset="0"/>
              </a:rPr>
              <a:t>MODEL ANALYSIS ----- </a:t>
            </a:r>
          </a:p>
        </p:txBody>
      </p:sp>
      <p:pic>
        <p:nvPicPr>
          <p:cNvPr id="374" name="Picture 37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55779" y="7480464"/>
            <a:ext cx="381967" cy="145040"/>
          </a:xfrm>
          <a:prstGeom prst="rect">
            <a:avLst/>
          </a:prstGeom>
        </p:spPr>
      </p:pic>
      <p:pic>
        <p:nvPicPr>
          <p:cNvPr id="376" name="Picture 37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46825" y="7480732"/>
            <a:ext cx="381967" cy="145040"/>
          </a:xfrm>
          <a:prstGeom prst="rect">
            <a:avLst/>
          </a:prstGeom>
        </p:spPr>
      </p:pic>
      <p:graphicFrame>
        <p:nvGraphicFramePr>
          <p:cNvPr id="377" name="Table 376"/>
          <p:cNvGraphicFramePr>
            <a:graphicFrameLocks noGrp="1"/>
          </p:cNvGraphicFramePr>
          <p:nvPr>
            <p:extLst>
              <p:ext uri="{D42A27DB-BD31-4B8C-83A1-F6EECF244321}">
                <p14:modId xmlns:p14="http://schemas.microsoft.com/office/powerpoint/2010/main" val="1403859389"/>
              </p:ext>
            </p:extLst>
          </p:nvPr>
        </p:nvGraphicFramePr>
        <p:xfrm>
          <a:off x="159506" y="603978"/>
          <a:ext cx="3479432" cy="5414265"/>
        </p:xfrm>
        <a:graphic>
          <a:graphicData uri="http://schemas.openxmlformats.org/drawingml/2006/table">
            <a:tbl>
              <a:tblPr firstRow="1" bandRow="1">
                <a:tableStyleId>{46F890A9-2807-4EBB-B81D-B2AA78EC7F39}</a:tableStyleId>
              </a:tblPr>
              <a:tblGrid>
                <a:gridCol w="869858">
                  <a:extLst>
                    <a:ext uri="{9D8B030D-6E8A-4147-A177-3AD203B41FA5}">
                      <a16:colId xmlns:a16="http://schemas.microsoft.com/office/drawing/2014/main" val="20000"/>
                    </a:ext>
                  </a:extLst>
                </a:gridCol>
                <a:gridCol w="869858">
                  <a:extLst>
                    <a:ext uri="{9D8B030D-6E8A-4147-A177-3AD203B41FA5}">
                      <a16:colId xmlns:a16="http://schemas.microsoft.com/office/drawing/2014/main" val="20001"/>
                    </a:ext>
                  </a:extLst>
                </a:gridCol>
                <a:gridCol w="869858">
                  <a:extLst>
                    <a:ext uri="{9D8B030D-6E8A-4147-A177-3AD203B41FA5}">
                      <a16:colId xmlns:a16="http://schemas.microsoft.com/office/drawing/2014/main" val="20002"/>
                    </a:ext>
                  </a:extLst>
                </a:gridCol>
                <a:gridCol w="869858">
                  <a:extLst>
                    <a:ext uri="{9D8B030D-6E8A-4147-A177-3AD203B41FA5}">
                      <a16:colId xmlns:a16="http://schemas.microsoft.com/office/drawing/2014/main" val="20003"/>
                    </a:ext>
                  </a:extLst>
                </a:gridCol>
              </a:tblGrid>
              <a:tr h="1082853">
                <a:tc>
                  <a:txBody>
                    <a:bodyPr/>
                    <a:lstStyle/>
                    <a:p>
                      <a:r>
                        <a:rPr lang="en-US" sz="800" dirty="0" smtClean="0">
                          <a:solidFill>
                            <a:schemeClr val="tx1"/>
                          </a:solidFill>
                        </a:rPr>
                        <a:t>1. Map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smtClean="0">
                          <a:solidFill>
                            <a:schemeClr val="tx1"/>
                          </a:solidFill>
                        </a:rPr>
                        <a:t>2. Heat or</a:t>
                      </a:r>
                      <a:r>
                        <a:rPr lang="en-US" sz="800" baseline="0" dirty="0" smtClean="0">
                          <a:solidFill>
                            <a:schemeClr val="tx1"/>
                          </a:solidFill>
                        </a:rPr>
                        <a:t> Contour</a:t>
                      </a:r>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smtClean="0">
                          <a:solidFill>
                            <a:schemeClr val="tx1"/>
                          </a:solidFill>
                        </a:rPr>
                        <a:t>3. Bubble</a:t>
                      </a:r>
                      <a:r>
                        <a:rPr lang="en-US" sz="800" baseline="0" dirty="0" smtClean="0">
                          <a:solidFill>
                            <a:schemeClr val="tx1"/>
                          </a:solidFill>
                        </a:rPr>
                        <a:t> Chart</a:t>
                      </a:r>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smtClean="0">
                          <a:solidFill>
                            <a:schemeClr val="tx1"/>
                          </a:solidFill>
                        </a:rPr>
                        <a:t>4. Segments</a:t>
                      </a:r>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82853">
                <a:tc>
                  <a:txBody>
                    <a:bodyPr/>
                    <a:lstStyle/>
                    <a:p>
                      <a:r>
                        <a:rPr lang="en-US" sz="800" b="1" dirty="0" smtClean="0">
                          <a:solidFill>
                            <a:schemeClr val="tx1"/>
                          </a:solidFill>
                        </a:rPr>
                        <a:t>5. Crime</a:t>
                      </a:r>
                      <a:r>
                        <a:rPr lang="en-US" sz="800" b="1" baseline="0" dirty="0" smtClean="0">
                          <a:solidFill>
                            <a:schemeClr val="tx1"/>
                          </a:solidFill>
                        </a:rPr>
                        <a:t> Radar</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smtClean="0">
                          <a:solidFill>
                            <a:schemeClr val="tx1"/>
                          </a:solidFill>
                        </a:rPr>
                        <a:t>6. Diamond </a:t>
                      </a:r>
                      <a:r>
                        <a:rPr lang="mr-IN" sz="800" b="1" dirty="0" smtClean="0">
                          <a:solidFill>
                            <a:schemeClr val="tx1"/>
                          </a:solidFill>
                        </a:rPr>
                        <a:t>–</a:t>
                      </a:r>
                      <a:r>
                        <a:rPr lang="en-US" sz="800" b="1" dirty="0" smtClean="0">
                          <a:solidFill>
                            <a:schemeClr val="tx1"/>
                          </a:solidFill>
                        </a:rPr>
                        <a:t> facets</a:t>
                      </a:r>
                      <a:r>
                        <a:rPr lang="en-US" sz="800" b="1" baseline="0" dirty="0" smtClean="0">
                          <a:solidFill>
                            <a:schemeClr val="tx1"/>
                          </a:solidFill>
                        </a:rPr>
                        <a:t> color adjacency and size used to convey data</a:t>
                      </a:r>
                      <a:endParaRPr lang="en-US" sz="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smtClean="0">
                          <a:solidFill>
                            <a:schemeClr val="tx1"/>
                          </a:solidFill>
                        </a:rPr>
                        <a:t>7.</a:t>
                      </a:r>
                      <a:r>
                        <a:rPr lang="en-US" sz="800" b="1" baseline="0" dirty="0" smtClean="0">
                          <a:solidFill>
                            <a:schemeClr val="tx1"/>
                          </a:solidFill>
                        </a:rPr>
                        <a:t> Evaluate Geo’ distance</a:t>
                      </a:r>
                      <a:endParaRPr lang="en-US" sz="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8. Multiple Axes</a:t>
                      </a: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82853">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9. Histograms</a:t>
                      </a: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10. Scatter</a:t>
                      </a: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11.</a:t>
                      </a:r>
                      <a:r>
                        <a:rPr lang="en-US" sz="800" b="1" baseline="0" dirty="0" smtClean="0">
                          <a:solidFill>
                            <a:schemeClr val="tx1"/>
                          </a:solidFill>
                        </a:rPr>
                        <a:t> Correlation Matrix</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12.</a:t>
                      </a:r>
                      <a:r>
                        <a:rPr lang="en-US" sz="800" b="1" baseline="0" dirty="0" smtClean="0">
                          <a:solidFill>
                            <a:schemeClr val="tx1"/>
                          </a:solidFill>
                        </a:rPr>
                        <a:t> Outliers View</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82853">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13.</a:t>
                      </a:r>
                      <a:r>
                        <a:rPr lang="en-US" sz="800" b="1" baseline="0" dirty="0" smtClean="0">
                          <a:solidFill>
                            <a:schemeClr val="tx1"/>
                          </a:solidFill>
                        </a:rPr>
                        <a:t> </a:t>
                      </a:r>
                      <a:r>
                        <a:rPr lang="en-US" sz="800" b="1" baseline="0" dirty="0" err="1" smtClean="0">
                          <a:solidFill>
                            <a:schemeClr val="tx1"/>
                          </a:solidFill>
                        </a:rPr>
                        <a:t>Colour</a:t>
                      </a:r>
                      <a:r>
                        <a:rPr lang="en-US" sz="800" b="1" baseline="0" dirty="0" smtClean="0">
                          <a:solidFill>
                            <a:schemeClr val="tx1"/>
                          </a:solidFill>
                        </a:rPr>
                        <a:t> mapped Tables / Pivot Tables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14.</a:t>
                      </a:r>
                      <a:r>
                        <a:rPr lang="en-US" sz="800" b="1" baseline="0" dirty="0" smtClean="0">
                          <a:solidFill>
                            <a:schemeClr val="tx1"/>
                          </a:solidFill>
                        </a:rPr>
                        <a:t> Regression and other Models Plots</a:t>
                      </a:r>
                      <a:endParaRPr lang="en-US" sz="800" b="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15.</a:t>
                      </a:r>
                      <a:r>
                        <a:rPr lang="en-US" sz="800" b="1" baseline="0" dirty="0" smtClean="0">
                          <a:solidFill>
                            <a:schemeClr val="tx1"/>
                          </a:solidFill>
                        </a:rPr>
                        <a:t> Comparison tables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16.</a:t>
                      </a:r>
                      <a:r>
                        <a:rPr lang="en-US" sz="800" b="1" baseline="0" dirty="0" smtClean="0">
                          <a:solidFill>
                            <a:schemeClr val="tx1"/>
                          </a:solidFill>
                        </a:rPr>
                        <a:t> Rank Top &amp; Bottom </a:t>
                      </a:r>
                      <a:r>
                        <a:rPr lang="en-US" sz="800" b="1" i="1" baseline="0" dirty="0" smtClean="0">
                          <a:solidFill>
                            <a:schemeClr val="tx1"/>
                          </a:solidFill>
                        </a:rPr>
                        <a:t>N</a:t>
                      </a:r>
                      <a:endParaRPr lang="en-US" sz="800" b="1" i="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082853">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17.</a:t>
                      </a:r>
                      <a:r>
                        <a:rPr lang="en-US" sz="800" b="1" baseline="0" dirty="0" smtClean="0">
                          <a:solidFill>
                            <a:schemeClr val="tx1"/>
                          </a:solidFill>
                        </a:rPr>
                        <a:t> Multiple Overlaid Charts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18.</a:t>
                      </a:r>
                      <a:r>
                        <a:rPr lang="en-US" sz="800" b="1" baseline="0" dirty="0" smtClean="0">
                          <a:solidFill>
                            <a:schemeClr val="tx1"/>
                          </a:solidFill>
                        </a:rPr>
                        <a:t> Indicators </a:t>
                      </a:r>
                      <a:r>
                        <a:rPr lang="mr-IN" sz="800" b="1" baseline="0" dirty="0" smtClean="0">
                          <a:solidFill>
                            <a:schemeClr val="tx1"/>
                          </a:solidFill>
                        </a:rPr>
                        <a:t>–</a:t>
                      </a:r>
                      <a:r>
                        <a:rPr lang="en-US" sz="800" b="1" baseline="0" dirty="0" smtClean="0">
                          <a:solidFill>
                            <a:schemeClr val="tx1"/>
                          </a:solidFill>
                        </a:rPr>
                        <a:t> HIGH LOW</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19.</a:t>
                      </a:r>
                      <a:r>
                        <a:rPr lang="en-US" sz="800" b="1" baseline="0" dirty="0" smtClean="0">
                          <a:solidFill>
                            <a:schemeClr val="tx1"/>
                          </a:solidFill>
                        </a:rPr>
                        <a:t> Select variables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20.</a:t>
                      </a:r>
                      <a:r>
                        <a:rPr lang="en-US" sz="800" b="1" baseline="0" dirty="0" smtClean="0">
                          <a:solidFill>
                            <a:schemeClr val="tx1"/>
                          </a:solidFill>
                        </a:rPr>
                        <a:t> Tabloid / Master Sheet</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12" name="TextBox 311"/>
          <p:cNvSpPr txBox="1"/>
          <p:nvPr/>
        </p:nvSpPr>
        <p:spPr>
          <a:xfrm>
            <a:off x="2262868" y="8171535"/>
            <a:ext cx="1080202" cy="236887"/>
          </a:xfrm>
          <a:prstGeom prst="rect">
            <a:avLst/>
          </a:prstGeom>
          <a:noFill/>
        </p:spPr>
        <p:txBody>
          <a:bodyPr wrap="square" rtlCol="0">
            <a:spAutoFit/>
          </a:bodyPr>
          <a:lstStyle/>
          <a:p>
            <a:r>
              <a:rPr lang="en-US" sz="800" dirty="0" smtClean="0">
                <a:latin typeface="Times" charset="0"/>
                <a:ea typeface="Times" charset="0"/>
                <a:cs typeface="Times" charset="0"/>
              </a:rPr>
              <a:t>Top 10 Safest</a:t>
            </a:r>
            <a:endParaRPr lang="en-US" sz="800" dirty="0">
              <a:latin typeface="Times" charset="0"/>
              <a:ea typeface="Times" charset="0"/>
              <a:cs typeface="Times" charset="0"/>
            </a:endParaRPr>
          </a:p>
        </p:txBody>
      </p:sp>
      <p:sp>
        <p:nvSpPr>
          <p:cNvPr id="378" name="TextBox 377"/>
          <p:cNvSpPr txBox="1"/>
          <p:nvPr/>
        </p:nvSpPr>
        <p:spPr>
          <a:xfrm>
            <a:off x="3379780" y="7836455"/>
            <a:ext cx="3401023" cy="2077492"/>
          </a:xfrm>
          <a:prstGeom prst="rect">
            <a:avLst/>
          </a:prstGeom>
          <a:noFill/>
        </p:spPr>
        <p:txBody>
          <a:bodyPr wrap="square" rtlCol="0">
            <a:spAutoFit/>
          </a:bodyPr>
          <a:lstStyle/>
          <a:p>
            <a:r>
              <a:rPr lang="en-US" sz="700" b="1" dirty="0" smtClean="0"/>
              <a:t>Do the designs solve the problem?</a:t>
            </a:r>
          </a:p>
          <a:p>
            <a:pPr marL="171450" indent="-171450">
              <a:buClr>
                <a:srgbClr val="0070C0"/>
              </a:buClr>
              <a:buSzPct val="137000"/>
              <a:buFont typeface="Arial" charset="0"/>
              <a:buChar char="•"/>
            </a:pPr>
            <a:r>
              <a:rPr lang="en-US" sz="700" dirty="0" smtClean="0"/>
              <a:t>A = Yes, B = In a limited way as it limits the inputs, requires additional visualisations to give a complete view</a:t>
            </a:r>
          </a:p>
          <a:p>
            <a:pPr marL="171450" indent="-171450">
              <a:buClr>
                <a:srgbClr val="0070C0"/>
              </a:buClr>
              <a:buSzPct val="137000"/>
              <a:buFont typeface="Arial" charset="0"/>
              <a:buChar char="•"/>
            </a:pPr>
            <a:r>
              <a:rPr lang="en-US" sz="700" dirty="0" smtClean="0"/>
              <a:t>C = Yes, D = In a limited way as it is made of of pre-determined infolets.   Potentially with drill down into additional views it can be improved.  E = Yes, but as it has ALL the plots and descriptions</a:t>
            </a:r>
          </a:p>
          <a:p>
            <a:r>
              <a:rPr lang="en-US" sz="700" b="1" dirty="0" smtClean="0"/>
              <a:t>Advantages / Disadvantages?</a:t>
            </a:r>
            <a:endParaRPr lang="en-US" sz="700" b="1" dirty="0"/>
          </a:p>
          <a:p>
            <a:pPr marL="171450" indent="-171450">
              <a:buClr>
                <a:srgbClr val="0070C0"/>
              </a:buClr>
              <a:buSzPct val="137000"/>
              <a:buFont typeface="Arial" charset="0"/>
              <a:buChar char="•"/>
            </a:pPr>
            <a:r>
              <a:rPr lang="en-US" sz="700" dirty="0"/>
              <a:t>A </a:t>
            </a:r>
            <a:r>
              <a:rPr lang="mr-IN" sz="700" dirty="0" smtClean="0"/>
              <a:t>–</a:t>
            </a:r>
            <a:r>
              <a:rPr lang="en-US" sz="700" dirty="0" smtClean="0"/>
              <a:t> Geographical view provides additional useful information on how crime is distributed and concentrated.</a:t>
            </a:r>
          </a:p>
          <a:p>
            <a:pPr marL="171450" indent="-171450">
              <a:buClr>
                <a:srgbClr val="0070C0"/>
              </a:buClr>
              <a:buSzPct val="137000"/>
              <a:buFont typeface="Arial" charset="0"/>
              <a:buChar char="•"/>
            </a:pPr>
            <a:r>
              <a:rPr lang="en-US" sz="700" dirty="0" smtClean="0"/>
              <a:t>B </a:t>
            </a:r>
            <a:r>
              <a:rPr lang="mr-IN" sz="700" dirty="0" smtClean="0"/>
              <a:t>–</a:t>
            </a:r>
            <a:r>
              <a:rPr lang="en-US" sz="700" dirty="0" smtClean="0"/>
              <a:t> advantage is that it provides a guided analysis based on user inputs</a:t>
            </a:r>
          </a:p>
          <a:p>
            <a:pPr marL="171450" indent="-171450">
              <a:buClr>
                <a:srgbClr val="0070C0"/>
              </a:buClr>
              <a:buSzPct val="137000"/>
              <a:buFont typeface="Arial" charset="0"/>
              <a:buChar char="•"/>
            </a:pPr>
            <a:r>
              <a:rPr lang="en-US" sz="700" dirty="0" smtClean="0"/>
              <a:t>C </a:t>
            </a:r>
            <a:r>
              <a:rPr lang="mr-IN" sz="700" dirty="0" smtClean="0"/>
              <a:t>–</a:t>
            </a:r>
            <a:r>
              <a:rPr lang="en-US" sz="700" dirty="0" smtClean="0"/>
              <a:t> Visually appealing, may be difficult to create as it is a custom visualisation</a:t>
            </a:r>
          </a:p>
          <a:p>
            <a:pPr marL="171450" indent="-171450">
              <a:buClr>
                <a:srgbClr val="0070C0"/>
              </a:buClr>
              <a:buSzPct val="137000"/>
              <a:buFont typeface="Arial" charset="0"/>
              <a:buChar char="•"/>
            </a:pPr>
            <a:r>
              <a:rPr lang="en-US" sz="700" dirty="0" smtClean="0"/>
              <a:t>D </a:t>
            </a:r>
            <a:r>
              <a:rPr lang="mr-IN" sz="700" dirty="0" smtClean="0"/>
              <a:t>–</a:t>
            </a:r>
            <a:r>
              <a:rPr lang="en-US" sz="700" dirty="0" smtClean="0"/>
              <a:t> Main purpose is to get attention and spark debate, useful for non-technical users.  Disadvantage is that it is fixed purpose, </a:t>
            </a:r>
            <a:r>
              <a:rPr lang="en-AU" sz="700" dirty="0" smtClean="0"/>
              <a:t>data is abstracted to some extent</a:t>
            </a:r>
            <a:endParaRPr lang="en-US" sz="700" dirty="0" smtClean="0"/>
          </a:p>
          <a:p>
            <a:pPr marL="171450" indent="-171450">
              <a:buClr>
                <a:srgbClr val="0070C0"/>
              </a:buClr>
              <a:buSzPct val="137000"/>
              <a:buFont typeface="Arial" charset="0"/>
              <a:buChar char="•"/>
            </a:pPr>
            <a:r>
              <a:rPr lang="en-US" sz="700" dirty="0" smtClean="0"/>
              <a:t>E </a:t>
            </a:r>
            <a:r>
              <a:rPr lang="mr-IN" sz="700" dirty="0" smtClean="0"/>
              <a:t>–</a:t>
            </a:r>
            <a:r>
              <a:rPr lang="en-US" sz="700" dirty="0" smtClean="0"/>
              <a:t> Too much detail only for the hard core data scientist who wants a one-sheet that describes the data in </a:t>
            </a:r>
            <a:r>
              <a:rPr lang="en-US" sz="700" dirty="0" err="1" smtClean="0"/>
              <a:t>everv</a:t>
            </a:r>
            <a:r>
              <a:rPr lang="en-US" sz="700" dirty="0" smtClean="0"/>
              <a:t> way possible, one chart at a time.</a:t>
            </a:r>
          </a:p>
          <a:p>
            <a:r>
              <a:rPr lang="en-US" sz="700" b="1" dirty="0" smtClean="0"/>
              <a:t>Designs chosen to proceed to detailed design phase:</a:t>
            </a:r>
            <a:endParaRPr lang="en-US" sz="700" b="1" dirty="0"/>
          </a:p>
          <a:p>
            <a:pPr marL="171450" indent="-171450">
              <a:buClr>
                <a:srgbClr val="0070C0"/>
              </a:buClr>
              <a:buSzPct val="137000"/>
              <a:buFont typeface="Arial" charset="0"/>
              <a:buChar char="•"/>
            </a:pPr>
            <a:r>
              <a:rPr lang="en-US" sz="700" dirty="0"/>
              <a:t>A </a:t>
            </a:r>
            <a:r>
              <a:rPr lang="mr-IN" sz="700" dirty="0" smtClean="0"/>
              <a:t>–</a:t>
            </a:r>
            <a:r>
              <a:rPr lang="en-AU" sz="700" dirty="0" smtClean="0"/>
              <a:t> Map Design, B </a:t>
            </a:r>
            <a:r>
              <a:rPr lang="mr-IN" sz="700" dirty="0" smtClean="0"/>
              <a:t>–</a:t>
            </a:r>
            <a:r>
              <a:rPr lang="en-AU" sz="700" dirty="0" smtClean="0"/>
              <a:t> Construct a Query Design</a:t>
            </a:r>
            <a:r>
              <a:rPr lang="mr-IN" sz="700" dirty="0" smtClean="0"/>
              <a:t>–</a:t>
            </a:r>
            <a:r>
              <a:rPr lang="en-AU" sz="700" dirty="0" smtClean="0"/>
              <a:t> Crime Radar Design.</a:t>
            </a:r>
            <a:endParaRPr lang="en-US" sz="700" dirty="0" smtClean="0"/>
          </a:p>
          <a:p>
            <a:endParaRPr lang="en-US" sz="1000" dirty="0"/>
          </a:p>
        </p:txBody>
      </p:sp>
      <p:pic>
        <p:nvPicPr>
          <p:cNvPr id="304" name="Picture 30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34143" y="8489683"/>
            <a:ext cx="251903" cy="377739"/>
          </a:xfrm>
          <a:prstGeom prst="rect">
            <a:avLst/>
          </a:prstGeom>
        </p:spPr>
      </p:pic>
      <p:pic>
        <p:nvPicPr>
          <p:cNvPr id="307" name="Picture 30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94292" y="8491137"/>
            <a:ext cx="251903" cy="377739"/>
          </a:xfrm>
          <a:prstGeom prst="rect">
            <a:avLst/>
          </a:prstGeom>
        </p:spPr>
      </p:pic>
      <p:pic>
        <p:nvPicPr>
          <p:cNvPr id="308" name="Picture 30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44028" y="8491145"/>
            <a:ext cx="350680" cy="377739"/>
          </a:xfrm>
          <a:prstGeom prst="rect">
            <a:avLst/>
          </a:prstGeom>
        </p:spPr>
      </p:pic>
      <p:pic>
        <p:nvPicPr>
          <p:cNvPr id="309" name="Picture 308"/>
          <p:cNvPicPr>
            <a:picLocks noChangeAspect="1"/>
          </p:cNvPicPr>
          <p:nvPr/>
        </p:nvPicPr>
        <p:blipFill>
          <a:blip r:embed="rId16"/>
          <a:stretch>
            <a:fillRect/>
          </a:stretch>
        </p:blipFill>
        <p:spPr>
          <a:xfrm flipV="1">
            <a:off x="1933401" y="8905512"/>
            <a:ext cx="861307" cy="580596"/>
          </a:xfrm>
          <a:prstGeom prst="rect">
            <a:avLst/>
          </a:prstGeom>
        </p:spPr>
      </p:pic>
      <p:pic>
        <p:nvPicPr>
          <p:cNvPr id="310" name="Picture 309"/>
          <p:cNvPicPr>
            <a:picLocks noChangeAspect="1"/>
          </p:cNvPicPr>
          <p:nvPr/>
        </p:nvPicPr>
        <p:blipFill>
          <a:blip r:embed="rId5"/>
          <a:stretch>
            <a:fillRect/>
          </a:stretch>
        </p:blipFill>
        <p:spPr>
          <a:xfrm>
            <a:off x="1910257" y="8192296"/>
            <a:ext cx="442630" cy="224102"/>
          </a:xfrm>
          <a:prstGeom prst="rect">
            <a:avLst/>
          </a:prstGeom>
        </p:spPr>
      </p:pic>
      <p:sp>
        <p:nvSpPr>
          <p:cNvPr id="315" name="TextBox 314"/>
          <p:cNvSpPr txBox="1"/>
          <p:nvPr/>
        </p:nvSpPr>
        <p:spPr>
          <a:xfrm>
            <a:off x="2296182" y="9322304"/>
            <a:ext cx="788478" cy="338554"/>
          </a:xfrm>
          <a:prstGeom prst="rect">
            <a:avLst/>
          </a:prstGeom>
          <a:noFill/>
        </p:spPr>
        <p:txBody>
          <a:bodyPr wrap="square" rtlCol="0">
            <a:spAutoFit/>
          </a:bodyPr>
          <a:lstStyle/>
          <a:p>
            <a:r>
              <a:rPr lang="en-US" sz="800" dirty="0" smtClean="0">
                <a:latin typeface="Times" charset="0"/>
                <a:ea typeface="Times" charset="0"/>
                <a:cs typeface="Times" charset="0"/>
              </a:rPr>
              <a:t>Will you turn </a:t>
            </a:r>
            <a:r>
              <a:rPr lang="en-US" sz="800" smtClean="0">
                <a:latin typeface="Times" charset="0"/>
                <a:ea typeface="Times" charset="0"/>
                <a:cs typeface="Times" charset="0"/>
              </a:rPr>
              <a:t>to crime?</a:t>
            </a:r>
            <a:endParaRPr lang="en-US" sz="800" dirty="0">
              <a:latin typeface="Times" charset="0"/>
              <a:ea typeface="Times" charset="0"/>
              <a:cs typeface="Times" charset="0"/>
            </a:endParaRPr>
          </a:p>
        </p:txBody>
      </p:sp>
      <p:sp>
        <p:nvSpPr>
          <p:cNvPr id="311" name="TextBox 310"/>
          <p:cNvSpPr txBox="1"/>
          <p:nvPr/>
        </p:nvSpPr>
        <p:spPr>
          <a:xfrm>
            <a:off x="1878798" y="7904095"/>
            <a:ext cx="915910" cy="215444"/>
          </a:xfrm>
          <a:prstGeom prst="rect">
            <a:avLst/>
          </a:prstGeom>
          <a:noFill/>
        </p:spPr>
        <p:txBody>
          <a:bodyPr wrap="square" rtlCol="0">
            <a:spAutoFit/>
          </a:bodyPr>
          <a:lstStyle/>
          <a:p>
            <a:r>
              <a:rPr lang="en-US" sz="800" b="1" dirty="0" smtClean="0"/>
              <a:t>D. TABLOID</a:t>
            </a:r>
            <a:endParaRPr lang="en-US" sz="800" b="1" dirty="0"/>
          </a:p>
        </p:txBody>
      </p:sp>
      <p:sp>
        <p:nvSpPr>
          <p:cNvPr id="314" name="Rectangle 313"/>
          <p:cNvSpPr/>
          <p:nvPr/>
        </p:nvSpPr>
        <p:spPr>
          <a:xfrm>
            <a:off x="1745965" y="7869432"/>
            <a:ext cx="1432813" cy="1794317"/>
          </a:xfrm>
          <a:prstGeom prst="rect">
            <a:avLst/>
          </a:prstGeom>
          <a:solidFill>
            <a:srgbClr val="9452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106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5915025" cy="380043"/>
          </a:xfrm>
        </p:spPr>
        <p:txBody>
          <a:bodyPr>
            <a:noAutofit/>
          </a:bodyPr>
          <a:lstStyle/>
          <a:p>
            <a:r>
              <a:rPr lang="en-US" sz="1800" b="1" dirty="0" smtClean="0">
                <a:ea typeface="Helvetica" charset="0"/>
                <a:cs typeface="Helvetica" charset="0"/>
              </a:rPr>
              <a:t>Sheet 2 </a:t>
            </a:r>
            <a:r>
              <a:rPr lang="mr-IN" sz="1800" b="1" dirty="0" smtClean="0">
                <a:ea typeface="Helvetica" charset="0"/>
                <a:cs typeface="Helvetica" charset="0"/>
              </a:rPr>
              <a:t>–</a:t>
            </a:r>
            <a:r>
              <a:rPr lang="en-US" sz="1800" b="1" dirty="0" smtClean="0">
                <a:ea typeface="Helvetica" charset="0"/>
                <a:cs typeface="Helvetica" charset="0"/>
              </a:rPr>
              <a:t> Geographical View </a:t>
            </a:r>
            <a:endParaRPr lang="en-US" sz="1800" b="1" dirty="0">
              <a:ea typeface="Helvetica" charset="0"/>
              <a:cs typeface="Helvetica" charset="0"/>
            </a:endParaRPr>
          </a:p>
        </p:txBody>
      </p:sp>
      <p:sp>
        <p:nvSpPr>
          <p:cNvPr id="10" name="Rectangle 9"/>
          <p:cNvSpPr/>
          <p:nvPr/>
        </p:nvSpPr>
        <p:spPr>
          <a:xfrm>
            <a:off x="37324" y="307910"/>
            <a:ext cx="3704252" cy="58316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41575" y="307912"/>
            <a:ext cx="3072883" cy="137158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41574" y="1687987"/>
            <a:ext cx="3072883" cy="445155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24" y="6139543"/>
            <a:ext cx="6777133" cy="368559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735659" y="6148038"/>
            <a:ext cx="3078797" cy="367709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323" y="347809"/>
            <a:ext cx="572593" cy="215444"/>
          </a:xfrm>
          <a:prstGeom prst="rect">
            <a:avLst/>
          </a:prstGeom>
          <a:noFill/>
        </p:spPr>
        <p:txBody>
          <a:bodyPr wrap="none" rtlCol="0">
            <a:spAutoFit/>
          </a:bodyPr>
          <a:lstStyle/>
          <a:p>
            <a:r>
              <a:rPr lang="en-US" sz="800" b="1" dirty="0" smtClean="0"/>
              <a:t>2. Layout</a:t>
            </a:r>
            <a:endParaRPr lang="en-US" sz="800" b="1" dirty="0"/>
          </a:p>
        </p:txBody>
      </p:sp>
      <p:sp>
        <p:nvSpPr>
          <p:cNvPr id="17" name="TextBox 16"/>
          <p:cNvSpPr txBox="1"/>
          <p:nvPr/>
        </p:nvSpPr>
        <p:spPr>
          <a:xfrm>
            <a:off x="3712078" y="1679490"/>
            <a:ext cx="760144" cy="215444"/>
          </a:xfrm>
          <a:prstGeom prst="rect">
            <a:avLst/>
          </a:prstGeom>
          <a:noFill/>
        </p:spPr>
        <p:txBody>
          <a:bodyPr wrap="none" rtlCol="0">
            <a:spAutoFit/>
          </a:bodyPr>
          <a:lstStyle/>
          <a:p>
            <a:r>
              <a:rPr lang="en-US" sz="800" b="1" dirty="0" smtClean="0"/>
              <a:t>3. Operations</a:t>
            </a:r>
            <a:endParaRPr lang="en-US" sz="800" b="1" dirty="0"/>
          </a:p>
        </p:txBody>
      </p:sp>
      <p:sp>
        <p:nvSpPr>
          <p:cNvPr id="18" name="TextBox 17"/>
          <p:cNvSpPr txBox="1"/>
          <p:nvPr/>
        </p:nvSpPr>
        <p:spPr>
          <a:xfrm>
            <a:off x="-1021" y="6139543"/>
            <a:ext cx="526106" cy="215444"/>
          </a:xfrm>
          <a:prstGeom prst="rect">
            <a:avLst/>
          </a:prstGeom>
          <a:noFill/>
        </p:spPr>
        <p:txBody>
          <a:bodyPr wrap="none" rtlCol="0">
            <a:spAutoFit/>
          </a:bodyPr>
          <a:lstStyle/>
          <a:p>
            <a:r>
              <a:rPr lang="en-US" sz="800" b="1" dirty="0" smtClean="0"/>
              <a:t>4. Focus</a:t>
            </a:r>
            <a:endParaRPr lang="en-US" sz="800" b="1" dirty="0"/>
          </a:p>
        </p:txBody>
      </p:sp>
      <p:sp>
        <p:nvSpPr>
          <p:cNvPr id="145" name="TextBox 144"/>
          <p:cNvSpPr txBox="1"/>
          <p:nvPr/>
        </p:nvSpPr>
        <p:spPr>
          <a:xfrm>
            <a:off x="3811061" y="569683"/>
            <a:ext cx="2826145" cy="954107"/>
          </a:xfrm>
          <a:prstGeom prst="rect">
            <a:avLst/>
          </a:prstGeom>
          <a:noFill/>
        </p:spPr>
        <p:txBody>
          <a:bodyPr wrap="square" rtlCol="0">
            <a:spAutoFit/>
          </a:bodyPr>
          <a:lstStyle/>
          <a:p>
            <a:r>
              <a:rPr lang="en-AU" sz="800" dirty="0" smtClean="0"/>
              <a:t>Title: </a:t>
            </a:r>
            <a:r>
              <a:rPr lang="en-AU" sz="800" dirty="0" smtClean="0"/>
              <a:t>Personal and Property Crime Dashboard</a:t>
            </a:r>
            <a:endParaRPr lang="en-AU" sz="800" dirty="0" smtClean="0"/>
          </a:p>
          <a:p>
            <a:r>
              <a:rPr lang="en-AU" sz="800" dirty="0" smtClean="0"/>
              <a:t>Author</a:t>
            </a:r>
            <a:r>
              <a:rPr lang="en-AU" sz="800" dirty="0" smtClean="0"/>
              <a:t>: Aaron (</a:t>
            </a:r>
            <a:r>
              <a:rPr lang="en-AU" sz="800" dirty="0" err="1" smtClean="0"/>
              <a:t>Aruna</a:t>
            </a:r>
            <a:r>
              <a:rPr lang="en-AU" sz="800" dirty="0" smtClean="0"/>
              <a:t>) Tillekeratne</a:t>
            </a:r>
            <a:endParaRPr lang="en-AU" sz="800" dirty="0" smtClean="0"/>
          </a:p>
          <a:p>
            <a:r>
              <a:rPr lang="en-AU" sz="800" dirty="0" smtClean="0"/>
              <a:t>Date: </a:t>
            </a:r>
            <a:r>
              <a:rPr lang="en-AU" sz="800" dirty="0" smtClean="0"/>
              <a:t>19/03/2017</a:t>
            </a:r>
            <a:endParaRPr lang="en-AU" sz="800" dirty="0" smtClean="0"/>
          </a:p>
          <a:p>
            <a:r>
              <a:rPr lang="en-AU" sz="800" dirty="0" smtClean="0"/>
              <a:t>Sheet: </a:t>
            </a:r>
            <a:r>
              <a:rPr lang="en-AU" sz="800" dirty="0" smtClean="0"/>
              <a:t>1</a:t>
            </a:r>
            <a:endParaRPr lang="en-AU" sz="800" dirty="0" smtClean="0"/>
          </a:p>
          <a:p>
            <a:r>
              <a:rPr lang="en-AU" sz="800" dirty="0" smtClean="0"/>
              <a:t>Task: What are the relationships of property and personal crimes in Victorian suburbs.</a:t>
            </a:r>
            <a:endParaRPr lang="en-US" sz="800" dirty="0" smtClean="0"/>
          </a:p>
          <a:p>
            <a:pPr marL="171450" indent="-171450">
              <a:buFont typeface="Arial" charset="0"/>
              <a:buChar char="•"/>
            </a:pPr>
            <a:endParaRPr lang="en-US" sz="800" dirty="0"/>
          </a:p>
        </p:txBody>
      </p:sp>
      <p:sp>
        <p:nvSpPr>
          <p:cNvPr id="378" name="TextBox 377"/>
          <p:cNvSpPr txBox="1"/>
          <p:nvPr/>
        </p:nvSpPr>
        <p:spPr>
          <a:xfrm>
            <a:off x="3811061" y="6351940"/>
            <a:ext cx="2969742" cy="569387"/>
          </a:xfrm>
          <a:prstGeom prst="rect">
            <a:avLst/>
          </a:prstGeom>
          <a:noFill/>
        </p:spPr>
        <p:txBody>
          <a:bodyPr wrap="square" rtlCol="0">
            <a:spAutoFit/>
          </a:bodyPr>
          <a:lstStyle/>
          <a:p>
            <a:r>
              <a:rPr lang="en-AU" sz="700" b="1" dirty="0" smtClean="0"/>
              <a:t>Advantages</a:t>
            </a:r>
          </a:p>
          <a:p>
            <a:r>
              <a:rPr lang="en-AU" sz="700" b="1" smtClean="0"/>
              <a:t>Disadvantages</a:t>
            </a:r>
            <a:endParaRPr lang="en-AU" sz="700" b="1" dirty="0" smtClean="0"/>
          </a:p>
          <a:p>
            <a:r>
              <a:rPr lang="en-AU" sz="700" b="1" dirty="0" smtClean="0"/>
              <a:t>Feasibility</a:t>
            </a:r>
          </a:p>
          <a:p>
            <a:endParaRPr lang="en-US" sz="1000" dirty="0"/>
          </a:p>
        </p:txBody>
      </p:sp>
      <p:sp>
        <p:nvSpPr>
          <p:cNvPr id="262" name="TextBox 261"/>
          <p:cNvSpPr txBox="1"/>
          <p:nvPr/>
        </p:nvSpPr>
        <p:spPr>
          <a:xfrm>
            <a:off x="3735659" y="310947"/>
            <a:ext cx="830677" cy="215444"/>
          </a:xfrm>
          <a:prstGeom prst="rect">
            <a:avLst/>
          </a:prstGeom>
          <a:noFill/>
        </p:spPr>
        <p:txBody>
          <a:bodyPr wrap="none" rtlCol="0">
            <a:spAutoFit/>
          </a:bodyPr>
          <a:lstStyle/>
          <a:p>
            <a:r>
              <a:rPr lang="en-US" sz="800" b="1" dirty="0" smtClean="0"/>
              <a:t>1. Information </a:t>
            </a:r>
            <a:endParaRPr lang="en-US" sz="800" b="1" dirty="0"/>
          </a:p>
        </p:txBody>
      </p:sp>
      <p:sp>
        <p:nvSpPr>
          <p:cNvPr id="283" name="TextBox 282"/>
          <p:cNvSpPr txBox="1"/>
          <p:nvPr/>
        </p:nvSpPr>
        <p:spPr>
          <a:xfrm>
            <a:off x="3697314" y="6128002"/>
            <a:ext cx="732893" cy="215444"/>
          </a:xfrm>
          <a:prstGeom prst="rect">
            <a:avLst/>
          </a:prstGeom>
          <a:noFill/>
        </p:spPr>
        <p:txBody>
          <a:bodyPr wrap="none" rtlCol="0">
            <a:spAutoFit/>
          </a:bodyPr>
          <a:lstStyle/>
          <a:p>
            <a:r>
              <a:rPr lang="en-US" sz="800" b="1" dirty="0" smtClean="0"/>
              <a:t>5. Discussion</a:t>
            </a:r>
            <a:endParaRPr lang="en-US" sz="800" b="1" dirty="0"/>
          </a:p>
        </p:txBody>
      </p:sp>
    </p:spTree>
    <p:extLst>
      <p:ext uri="{BB962C8B-B14F-4D97-AF65-F5344CB8AC3E}">
        <p14:creationId xmlns:p14="http://schemas.microsoft.com/office/powerpoint/2010/main" val="21348489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1242</TotalTime>
  <Words>619</Words>
  <Application>Microsoft Office PowerPoint</Application>
  <PresentationFormat>A4 Paper (210x297 mm)</PresentationFormat>
  <Paragraphs>104</Paragraphs>
  <Slides>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Arial</vt:lpstr>
      <vt:lpstr>Calibri</vt:lpstr>
      <vt:lpstr>Calibri Light</vt:lpstr>
      <vt:lpstr>Helvetica</vt:lpstr>
      <vt:lpstr>Mangal</vt:lpstr>
      <vt:lpstr>Tahoma</vt:lpstr>
      <vt:lpstr>Times</vt:lpstr>
      <vt:lpstr>Office Theme</vt:lpstr>
      <vt:lpstr>FIT5147 Data Exploration and visualisation TP2 2017</vt:lpstr>
      <vt:lpstr>Brief</vt:lpstr>
      <vt:lpstr>Sheet 1 – The Ideas Sheet</vt:lpstr>
      <vt:lpstr>Sheet 2 – Geographical View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FIT5147 Data Exploration and visualisation TP2 2017</dc:title>
  <dc:creator>Alen Bednjacic</dc:creator>
  <cp:lastModifiedBy>Aaron Tillekeratne</cp:lastModifiedBy>
  <cp:revision>84</cp:revision>
  <cp:lastPrinted>2017-03-17T13:09:04Z</cp:lastPrinted>
  <dcterms:created xsi:type="dcterms:W3CDTF">2017-03-13T00:15:01Z</dcterms:created>
  <dcterms:modified xsi:type="dcterms:W3CDTF">2017-03-19T01:41:45Z</dcterms:modified>
</cp:coreProperties>
</file>